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87" r:id="rId1"/>
  </p:sldMasterIdLst>
  <p:notesMasterIdLst>
    <p:notesMasterId r:id="rId19"/>
  </p:notesMasterIdLst>
  <p:handoutMasterIdLst>
    <p:handoutMasterId r:id="rId20"/>
  </p:handoutMasterIdLst>
  <p:sldIdLst>
    <p:sldId id="256" r:id="rId2"/>
    <p:sldId id="281" r:id="rId3"/>
    <p:sldId id="257" r:id="rId4"/>
    <p:sldId id="280" r:id="rId5"/>
    <p:sldId id="258" r:id="rId6"/>
    <p:sldId id="285" r:id="rId7"/>
    <p:sldId id="267" r:id="rId8"/>
    <p:sldId id="265" r:id="rId9"/>
    <p:sldId id="262" r:id="rId10"/>
    <p:sldId id="283" r:id="rId11"/>
    <p:sldId id="270" r:id="rId12"/>
    <p:sldId id="269" r:id="rId13"/>
    <p:sldId id="260" r:id="rId14"/>
    <p:sldId id="266" r:id="rId15"/>
    <p:sldId id="284" r:id="rId16"/>
    <p:sldId id="261" r:id="rId17"/>
    <p:sldId id="277" r:id="rId18"/>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806" autoAdjust="0"/>
    <p:restoredTop sz="94660"/>
  </p:normalViewPr>
  <p:slideViewPr>
    <p:cSldViewPr snapToGrid="0">
      <p:cViewPr varScale="1">
        <p:scale>
          <a:sx n="69" d="100"/>
          <a:sy n="69" d="100"/>
        </p:scale>
        <p:origin x="702"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18410445-F947-4F8F-B48A-3DB4B0A0D0DE}" type="datetimeFigureOut">
              <a:rPr lang="en-GB" smtClean="0"/>
              <a:t>17/10/2022</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4691B370-E2D5-426F-B72B-E353A53CD11C}" type="slidenum">
              <a:rPr lang="en-GB" smtClean="0"/>
              <a:t>‹#›</a:t>
            </a:fld>
            <a:endParaRPr lang="en-GB"/>
          </a:p>
        </p:txBody>
      </p:sp>
    </p:spTree>
    <p:extLst>
      <p:ext uri="{BB962C8B-B14F-4D97-AF65-F5344CB8AC3E}">
        <p14:creationId xmlns:p14="http://schemas.microsoft.com/office/powerpoint/2010/main" val="10746494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9E51C817-0D5F-4696-AFC5-67B6DDF26725}" type="datetimeFigureOut">
              <a:rPr lang="en-GB" smtClean="0"/>
              <a:t>17/10/2022</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BC954759-9268-4F40-9812-3CE741EB29C3}" type="slidenum">
              <a:rPr lang="en-GB" smtClean="0"/>
              <a:t>‹#›</a:t>
            </a:fld>
            <a:endParaRPr lang="en-GB"/>
          </a:p>
        </p:txBody>
      </p:sp>
    </p:spTree>
    <p:extLst>
      <p:ext uri="{BB962C8B-B14F-4D97-AF65-F5344CB8AC3E}">
        <p14:creationId xmlns:p14="http://schemas.microsoft.com/office/powerpoint/2010/main" val="6904240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is the </a:t>
            </a:r>
            <a:r>
              <a:rPr lang="en-US" dirty="0" err="1" smtClean="0"/>
              <a:t>programme</a:t>
            </a:r>
            <a:r>
              <a:rPr lang="en-US" baseline="0" dirty="0" smtClean="0"/>
              <a:t> that we use as a school to teach phonics. It’s a </a:t>
            </a:r>
            <a:r>
              <a:rPr lang="en-US" baseline="0" dirty="0" err="1" smtClean="0"/>
              <a:t>programme</a:t>
            </a:r>
            <a:r>
              <a:rPr lang="en-US" baseline="0" dirty="0" smtClean="0"/>
              <a:t> that opens the door into reading for many children. It’s systematic and repetitive which enables children to build confidence when word- reading.</a:t>
            </a:r>
            <a:endParaRPr lang="en-GB" dirty="0"/>
          </a:p>
        </p:txBody>
      </p:sp>
      <p:sp>
        <p:nvSpPr>
          <p:cNvPr id="4" name="Slide Number Placeholder 3"/>
          <p:cNvSpPr>
            <a:spLocks noGrp="1"/>
          </p:cNvSpPr>
          <p:nvPr>
            <p:ph type="sldNum" sz="quarter" idx="10"/>
          </p:nvPr>
        </p:nvSpPr>
        <p:spPr/>
        <p:txBody>
          <a:bodyPr/>
          <a:lstStyle/>
          <a:p>
            <a:fld id="{BC954759-9268-4F40-9812-3CE741EB29C3}" type="slidenum">
              <a:rPr lang="en-GB" smtClean="0"/>
              <a:t>5</a:t>
            </a:fld>
            <a:endParaRPr lang="en-GB"/>
          </a:p>
        </p:txBody>
      </p:sp>
    </p:spTree>
    <p:extLst>
      <p:ext uri="{BB962C8B-B14F-4D97-AF65-F5344CB8AC3E}">
        <p14:creationId xmlns:p14="http://schemas.microsoft.com/office/powerpoint/2010/main" val="28537411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C954759-9268-4F40-9812-3CE741EB29C3}" type="slidenum">
              <a:rPr lang="en-GB" smtClean="0"/>
              <a:t>6</a:t>
            </a:fld>
            <a:endParaRPr lang="en-GB"/>
          </a:p>
        </p:txBody>
      </p:sp>
    </p:spTree>
    <p:extLst>
      <p:ext uri="{BB962C8B-B14F-4D97-AF65-F5344CB8AC3E}">
        <p14:creationId xmlns:p14="http://schemas.microsoft.com/office/powerpoint/2010/main" val="33825372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smtClean="0"/>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10/17/2022</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smtClean="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0953064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10/17/2022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4201927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10/17/2022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9293315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10/17/2022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5797822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10/17/2022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8274980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10/17/2022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5169225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10/17/2022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4007163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smtClean="0"/>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10/17/2022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6638510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8A87A34-81AB-432B-8DAE-1953F412C126}" type="datetimeFigureOut">
              <a:rPr lang="en-US" smtClean="0"/>
              <a:t>10/17/2022</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5610293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10/17/2022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4424671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10/17/2022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1895828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smtClean="0"/>
              <a:pPr/>
              <a:t>10/17/2022</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smtClean="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22880858"/>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11.png"/><Relationship Id="rId5" Type="http://schemas.openxmlformats.org/officeDocument/2006/relationships/hyperlink" Target="https://www.youtube.com/watch?v=dEzfpod5w_Q" TargetMode="Externa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xml"/><Relationship Id="rId5" Type="http://schemas.openxmlformats.org/officeDocument/2006/relationships/image" Target="../media/image20.jpeg"/><Relationship Id="rId4" Type="http://schemas.openxmlformats.org/officeDocument/2006/relationships/image" Target="../media/image19.jpeg"/></Relationships>
</file>

<file path=ppt/slides/_rels/slide1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25.jpeg"/></Relationships>
</file>

<file path=ppt/slides/_rels/slide1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59135" y="1014787"/>
            <a:ext cx="8637073" cy="2541431"/>
          </a:xfrm>
        </p:spPr>
        <p:txBody>
          <a:bodyPr/>
          <a:lstStyle/>
          <a:p>
            <a:pPr algn="ctr"/>
            <a:r>
              <a:rPr lang="en-GB" dirty="0"/>
              <a:t>Reading In Year One</a:t>
            </a:r>
          </a:p>
        </p:txBody>
      </p:sp>
      <p:sp>
        <p:nvSpPr>
          <p:cNvPr id="3" name="Subtitle 2"/>
          <p:cNvSpPr>
            <a:spLocks noGrp="1"/>
          </p:cNvSpPr>
          <p:nvPr>
            <p:ph type="subTitle" idx="1"/>
          </p:nvPr>
        </p:nvSpPr>
        <p:spPr>
          <a:xfrm>
            <a:off x="1559135" y="3846176"/>
            <a:ext cx="8637072" cy="977621"/>
          </a:xfrm>
        </p:spPr>
        <p:txBody>
          <a:bodyPr>
            <a:noAutofit/>
          </a:bodyPr>
          <a:lstStyle/>
          <a:p>
            <a:pPr algn="ctr"/>
            <a:r>
              <a:rPr lang="en-GB" sz="3200" dirty="0"/>
              <a:t>How do we teach reading at St. Peter’s?</a:t>
            </a:r>
          </a:p>
          <a:p>
            <a:pPr algn="ctr"/>
            <a:endParaRPr lang="en-GB" sz="3200" dirty="0"/>
          </a:p>
          <a:p>
            <a:pPr algn="ctr"/>
            <a:r>
              <a:rPr lang="en-GB" sz="3200" dirty="0" smtClean="0"/>
              <a:t>17.10.22</a:t>
            </a:r>
            <a:endParaRPr lang="en-GB" sz="3200" dirty="0"/>
          </a:p>
        </p:txBody>
      </p:sp>
      <p:pic>
        <p:nvPicPr>
          <p:cNvPr id="4" name="Picture 3"/>
          <p:cNvPicPr>
            <a:picLocks noChangeAspect="1"/>
          </p:cNvPicPr>
          <p:nvPr/>
        </p:nvPicPr>
        <p:blipFill>
          <a:blip r:embed="rId2"/>
          <a:stretch>
            <a:fillRect/>
          </a:stretch>
        </p:blipFill>
        <p:spPr>
          <a:xfrm>
            <a:off x="2690755" y="434898"/>
            <a:ext cx="6373831" cy="1159779"/>
          </a:xfrm>
          <a:prstGeom prst="rect">
            <a:avLst/>
          </a:prstGeom>
        </p:spPr>
      </p:pic>
    </p:spTree>
    <p:extLst>
      <p:ext uri="{BB962C8B-B14F-4D97-AF65-F5344CB8AC3E}">
        <p14:creationId xmlns:p14="http://schemas.microsoft.com/office/powerpoint/2010/main" val="65428800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1218" y="369622"/>
            <a:ext cx="9603275" cy="1049235"/>
          </a:xfrm>
        </p:spPr>
        <p:txBody>
          <a:bodyPr/>
          <a:lstStyle/>
          <a:p>
            <a:r>
              <a:rPr lang="en-GB" dirty="0" smtClean="0"/>
              <a:t>Meeting focus:</a:t>
            </a:r>
            <a:endParaRPr lang="en-GB" dirty="0"/>
          </a:p>
        </p:txBody>
      </p:sp>
      <p:sp>
        <p:nvSpPr>
          <p:cNvPr id="3" name="Content Placeholder 2"/>
          <p:cNvSpPr>
            <a:spLocks noGrp="1"/>
          </p:cNvSpPr>
          <p:nvPr>
            <p:ph idx="1"/>
          </p:nvPr>
        </p:nvSpPr>
        <p:spPr>
          <a:xfrm>
            <a:off x="548330" y="1251589"/>
            <a:ext cx="10848216" cy="4747767"/>
          </a:xfrm>
        </p:spPr>
        <p:txBody>
          <a:bodyPr>
            <a:normAutofit fontScale="47500" lnSpcReduction="20000"/>
          </a:bodyPr>
          <a:lstStyle/>
          <a:p>
            <a:r>
              <a:rPr lang="en-GB" sz="6000" dirty="0" smtClean="0"/>
              <a:t>When does reading take place?</a:t>
            </a:r>
          </a:p>
          <a:p>
            <a:r>
              <a:rPr lang="en-GB" sz="6000" dirty="0" smtClean="0"/>
              <a:t>Teaching reading through phonics (Read Write Inc.)</a:t>
            </a:r>
          </a:p>
          <a:p>
            <a:r>
              <a:rPr lang="en-GB" sz="6000" dirty="0" smtClean="0"/>
              <a:t>What is phonics?</a:t>
            </a:r>
          </a:p>
          <a:p>
            <a:r>
              <a:rPr lang="en-GB" sz="6000" dirty="0" smtClean="0"/>
              <a:t>Supporting phonics</a:t>
            </a:r>
          </a:p>
          <a:p>
            <a:r>
              <a:rPr lang="en-GB" sz="6000" dirty="0" smtClean="0"/>
              <a:t>Reading books that come </a:t>
            </a:r>
            <a:r>
              <a:rPr lang="en-GB" sz="6000" dirty="0" smtClean="0"/>
              <a:t>home</a:t>
            </a:r>
          </a:p>
          <a:p>
            <a:r>
              <a:rPr lang="en-US" sz="6000" dirty="0" smtClean="0"/>
              <a:t>Phonics screener</a:t>
            </a:r>
          </a:p>
          <a:p>
            <a:r>
              <a:rPr lang="en-US" sz="6000" dirty="0" smtClean="0"/>
              <a:t>Animal words</a:t>
            </a:r>
            <a:endParaRPr lang="en-GB" sz="6000" dirty="0" smtClean="0"/>
          </a:p>
          <a:p>
            <a:r>
              <a:rPr lang="en-GB" sz="6000" dirty="0" smtClean="0"/>
              <a:t>Questions </a:t>
            </a:r>
            <a:r>
              <a:rPr lang="en-GB" sz="6000" dirty="0" smtClean="0">
                <a:sym typeface="Wingdings" panose="05000000000000000000" pitchFamily="2" charset="2"/>
              </a:rPr>
              <a:t> </a:t>
            </a:r>
            <a:endParaRPr lang="en-GB" sz="6000" dirty="0" smtClean="0"/>
          </a:p>
          <a:p>
            <a:endParaRPr lang="en-GB" dirty="0" smtClean="0"/>
          </a:p>
          <a:p>
            <a:endParaRPr lang="en-GB" dirty="0" smtClean="0"/>
          </a:p>
          <a:p>
            <a:endParaRPr lang="en-GB" dirty="0"/>
          </a:p>
        </p:txBody>
      </p:sp>
    </p:spTree>
    <p:extLst>
      <p:ext uri="{BB962C8B-B14F-4D97-AF65-F5344CB8AC3E}">
        <p14:creationId xmlns:p14="http://schemas.microsoft.com/office/powerpoint/2010/main" val="329617156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47601" y="0"/>
            <a:ext cx="11260973" cy="1056391"/>
          </a:xfrm>
        </p:spPr>
        <p:txBody>
          <a:bodyPr>
            <a:noAutofit/>
          </a:bodyPr>
          <a:lstStyle/>
          <a:p>
            <a:pPr algn="ctr"/>
            <a:r>
              <a:rPr lang="en-GB" sz="4800" cap="none" dirty="0" smtClean="0"/>
              <a:t>WHAT READING DO WE DO IN YEAR 1?</a:t>
            </a:r>
            <a:endParaRPr lang="en-GB" sz="4800" cap="none" dirty="0"/>
          </a:p>
        </p:txBody>
      </p:sp>
      <p:sp>
        <p:nvSpPr>
          <p:cNvPr id="3" name="Subtitle 2"/>
          <p:cNvSpPr>
            <a:spLocks noGrp="1"/>
          </p:cNvSpPr>
          <p:nvPr>
            <p:ph type="subTitle" idx="1"/>
          </p:nvPr>
        </p:nvSpPr>
        <p:spPr>
          <a:xfrm>
            <a:off x="809104" y="1505654"/>
            <a:ext cx="9622783" cy="4274041"/>
          </a:xfrm>
        </p:spPr>
        <p:txBody>
          <a:bodyPr>
            <a:normAutofit/>
          </a:bodyPr>
          <a:lstStyle/>
          <a:p>
            <a:pPr marL="342900" indent="-342900">
              <a:buFont typeface="Arial" panose="020B0604020202020204" pitchFamily="34" charset="0"/>
              <a:buChar char="•"/>
            </a:pPr>
            <a:r>
              <a:rPr lang="en-GB" sz="4400" cap="none" dirty="0" smtClean="0"/>
              <a:t>Read Write Inc. Sessions – groups</a:t>
            </a:r>
          </a:p>
          <a:p>
            <a:pPr marL="342900" indent="-342900">
              <a:buFont typeface="Arial" panose="020B0604020202020204" pitchFamily="34" charset="0"/>
              <a:buChar char="•"/>
            </a:pPr>
            <a:r>
              <a:rPr lang="en-GB" sz="4400" cap="none" dirty="0" smtClean="0"/>
              <a:t>1:1 Reading</a:t>
            </a:r>
          </a:p>
          <a:p>
            <a:pPr marL="571500" indent="-571500">
              <a:buFont typeface="Arial" panose="020B0604020202020204" pitchFamily="34" charset="0"/>
              <a:buChar char="•"/>
            </a:pPr>
            <a:r>
              <a:rPr lang="en-GB" sz="4400" cap="none" dirty="0" smtClean="0"/>
              <a:t>Regular Story Time</a:t>
            </a:r>
          </a:p>
          <a:p>
            <a:endParaRPr lang="en-GB" dirty="0"/>
          </a:p>
        </p:txBody>
      </p:sp>
      <p:sp>
        <p:nvSpPr>
          <p:cNvPr id="4" name="AutoShape 2" descr="15 Exciting and Fun Reading Games &amp;amp; Activities for Kid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379158596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0" y="227300"/>
            <a:ext cx="9905998" cy="1478570"/>
          </a:xfrm>
        </p:spPr>
        <p:txBody>
          <a:bodyPr/>
          <a:lstStyle/>
          <a:p>
            <a:r>
              <a:rPr lang="en-GB" dirty="0"/>
              <a:t>          Reading information pack</a:t>
            </a:r>
          </a:p>
        </p:txBody>
      </p:sp>
      <p:pic>
        <p:nvPicPr>
          <p:cNvPr id="4" name="Picture 3"/>
          <p:cNvPicPr>
            <a:picLocks noChangeAspect="1"/>
          </p:cNvPicPr>
          <p:nvPr/>
        </p:nvPicPr>
        <p:blipFill>
          <a:blip r:embed="rId2"/>
          <a:stretch>
            <a:fillRect/>
          </a:stretch>
        </p:blipFill>
        <p:spPr>
          <a:xfrm>
            <a:off x="9189768" y="2102366"/>
            <a:ext cx="2034129" cy="2948200"/>
          </a:xfrm>
          <a:prstGeom prst="rect">
            <a:avLst/>
          </a:prstGeom>
        </p:spPr>
      </p:pic>
      <p:pic>
        <p:nvPicPr>
          <p:cNvPr id="5" name="Picture 4"/>
          <p:cNvPicPr>
            <a:picLocks noChangeAspect="1"/>
          </p:cNvPicPr>
          <p:nvPr/>
        </p:nvPicPr>
        <p:blipFill>
          <a:blip r:embed="rId3"/>
          <a:stretch>
            <a:fillRect/>
          </a:stretch>
        </p:blipFill>
        <p:spPr>
          <a:xfrm rot="1155023">
            <a:off x="10373785" y="231342"/>
            <a:ext cx="1621756" cy="1287791"/>
          </a:xfrm>
          <a:prstGeom prst="rect">
            <a:avLst/>
          </a:prstGeom>
        </p:spPr>
      </p:pic>
      <p:pic>
        <p:nvPicPr>
          <p:cNvPr id="8" name="Picture 7"/>
          <p:cNvPicPr>
            <a:picLocks noChangeAspect="1"/>
          </p:cNvPicPr>
          <p:nvPr/>
        </p:nvPicPr>
        <p:blipFill>
          <a:blip r:embed="rId4"/>
          <a:stretch>
            <a:fillRect/>
          </a:stretch>
        </p:blipFill>
        <p:spPr>
          <a:xfrm>
            <a:off x="6534140" y="3821638"/>
            <a:ext cx="1754065" cy="2457857"/>
          </a:xfrm>
          <a:prstGeom prst="rect">
            <a:avLst/>
          </a:prstGeom>
        </p:spPr>
      </p:pic>
      <p:pic>
        <p:nvPicPr>
          <p:cNvPr id="9" name="Picture 8"/>
          <p:cNvPicPr>
            <a:picLocks noChangeAspect="1"/>
          </p:cNvPicPr>
          <p:nvPr/>
        </p:nvPicPr>
        <p:blipFill>
          <a:blip r:embed="rId5"/>
          <a:stretch>
            <a:fillRect/>
          </a:stretch>
        </p:blipFill>
        <p:spPr>
          <a:xfrm>
            <a:off x="3896483" y="4060055"/>
            <a:ext cx="1739778" cy="2487720"/>
          </a:xfrm>
          <a:prstGeom prst="rect">
            <a:avLst/>
          </a:prstGeom>
        </p:spPr>
      </p:pic>
      <p:pic>
        <p:nvPicPr>
          <p:cNvPr id="11" name="Picture 10"/>
          <p:cNvPicPr>
            <a:picLocks noChangeAspect="1"/>
          </p:cNvPicPr>
          <p:nvPr/>
        </p:nvPicPr>
        <p:blipFill>
          <a:blip r:embed="rId6"/>
          <a:stretch>
            <a:fillRect/>
          </a:stretch>
        </p:blipFill>
        <p:spPr>
          <a:xfrm>
            <a:off x="5193973" y="928663"/>
            <a:ext cx="3534898" cy="2465701"/>
          </a:xfrm>
          <a:prstGeom prst="rect">
            <a:avLst/>
          </a:prstGeom>
        </p:spPr>
      </p:pic>
      <p:pic>
        <p:nvPicPr>
          <p:cNvPr id="3" name="Picture 2"/>
          <p:cNvPicPr>
            <a:picLocks noChangeAspect="1"/>
          </p:cNvPicPr>
          <p:nvPr/>
        </p:nvPicPr>
        <p:blipFill>
          <a:blip r:embed="rId7"/>
          <a:stretch>
            <a:fillRect/>
          </a:stretch>
        </p:blipFill>
        <p:spPr>
          <a:xfrm>
            <a:off x="431295" y="738403"/>
            <a:ext cx="4307086" cy="3083235"/>
          </a:xfrm>
          <a:prstGeom prst="rect">
            <a:avLst/>
          </a:prstGeom>
        </p:spPr>
      </p:pic>
    </p:spTree>
    <p:extLst>
      <p:ext uri="{BB962C8B-B14F-4D97-AF65-F5344CB8AC3E}">
        <p14:creationId xmlns:p14="http://schemas.microsoft.com/office/powerpoint/2010/main" val="152621960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6213" y="438107"/>
            <a:ext cx="8791575" cy="2387600"/>
          </a:xfrm>
        </p:spPr>
        <p:txBody>
          <a:bodyPr>
            <a:normAutofit fontScale="90000"/>
          </a:bodyPr>
          <a:lstStyle/>
          <a:p>
            <a:pPr algn="ctr"/>
            <a:r>
              <a:rPr lang="en-GB" sz="5400" cap="none" dirty="0" smtClean="0"/>
              <a:t>Daily Read Write Inc. Sessions</a:t>
            </a:r>
            <a:br>
              <a:rPr lang="en-GB" sz="5400" cap="none" dirty="0" smtClean="0"/>
            </a:br>
            <a:r>
              <a:rPr lang="en-GB" sz="5400" cap="none" dirty="0" smtClean="0"/>
              <a:t>(phonics</a:t>
            </a:r>
            <a:r>
              <a:rPr lang="en-GB" sz="5400" cap="none" dirty="0" smtClean="0"/>
              <a:t>)</a:t>
            </a:r>
            <a:br>
              <a:rPr lang="en-GB" sz="5400" cap="none" dirty="0" smtClean="0"/>
            </a:br>
            <a:r>
              <a:rPr lang="en-GB" sz="5400" cap="none" dirty="0" smtClean="0"/>
              <a:t/>
            </a:r>
            <a:br>
              <a:rPr lang="en-GB" sz="5400" cap="none" dirty="0" smtClean="0"/>
            </a:br>
            <a:endParaRPr lang="en-GB" sz="5400" cap="none" dirty="0"/>
          </a:p>
        </p:txBody>
      </p:sp>
      <p:sp>
        <p:nvSpPr>
          <p:cNvPr id="5" name="TextBox 4"/>
          <p:cNvSpPr txBox="1"/>
          <p:nvPr/>
        </p:nvSpPr>
        <p:spPr>
          <a:xfrm>
            <a:off x="754875" y="1673741"/>
            <a:ext cx="6795852" cy="3539430"/>
          </a:xfrm>
          <a:prstGeom prst="rect">
            <a:avLst/>
          </a:prstGeom>
          <a:noFill/>
        </p:spPr>
        <p:txBody>
          <a:bodyPr wrap="square" rtlCol="0">
            <a:spAutoFit/>
          </a:bodyPr>
          <a:lstStyle/>
          <a:p>
            <a:pPr algn="ctr"/>
            <a:r>
              <a:rPr lang="en-US" sz="3200" dirty="0" smtClean="0"/>
              <a:t>We teach reading through phonics </a:t>
            </a:r>
          </a:p>
          <a:p>
            <a:pPr algn="ctr"/>
            <a:endParaRPr lang="en-US" sz="3200" dirty="0"/>
          </a:p>
          <a:p>
            <a:pPr marL="457200" indent="-457200" algn="ctr">
              <a:buFontTx/>
              <a:buChar char="-"/>
            </a:pPr>
            <a:r>
              <a:rPr lang="en-US" sz="4000" dirty="0" smtClean="0"/>
              <a:t>Opens doors into reading</a:t>
            </a:r>
          </a:p>
          <a:p>
            <a:pPr marL="457200" indent="-457200" algn="ctr">
              <a:buFontTx/>
              <a:buChar char="-"/>
            </a:pPr>
            <a:r>
              <a:rPr lang="en-US" sz="4000" dirty="0" smtClean="0"/>
              <a:t>Systematic and repetitive</a:t>
            </a:r>
          </a:p>
          <a:p>
            <a:pPr marL="457200" indent="-457200" algn="ctr">
              <a:buFontTx/>
              <a:buChar char="-"/>
            </a:pPr>
            <a:r>
              <a:rPr lang="en-US" sz="4000" dirty="0" smtClean="0"/>
              <a:t>Enables ALL children to build confidence</a:t>
            </a:r>
            <a:endParaRPr lang="en-GB" sz="4000" dirty="0"/>
          </a:p>
        </p:txBody>
      </p:sp>
      <p:pic>
        <p:nvPicPr>
          <p:cNvPr id="1026" name="Picture 2" descr="Read Write In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22384" y="1613155"/>
            <a:ext cx="3781358" cy="14847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767914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71352" y="380772"/>
            <a:ext cx="9603275" cy="1049235"/>
          </a:xfrm>
        </p:spPr>
        <p:txBody>
          <a:bodyPr>
            <a:normAutofit fontScale="90000"/>
          </a:bodyPr>
          <a:lstStyle/>
          <a:p>
            <a:r>
              <a:rPr lang="en-GB" sz="5300" cap="none" dirty="0" smtClean="0"/>
              <a:t>What is </a:t>
            </a:r>
            <a:r>
              <a:rPr lang="en-GB" sz="5300" cap="none" dirty="0"/>
              <a:t>p</a:t>
            </a:r>
            <a:r>
              <a:rPr lang="en-GB" sz="5300" cap="none" dirty="0" smtClean="0"/>
              <a:t>honics?</a:t>
            </a:r>
            <a:r>
              <a:rPr lang="en-GB" dirty="0" smtClean="0"/>
              <a:t/>
            </a:r>
            <a:br>
              <a:rPr lang="en-GB" dirty="0" smtClean="0"/>
            </a:br>
            <a:r>
              <a:rPr lang="en-GB" cap="none" dirty="0" smtClean="0"/>
              <a:t/>
            </a:r>
            <a:br>
              <a:rPr lang="en-GB" cap="none" dirty="0" smtClean="0"/>
            </a:br>
            <a:r>
              <a:rPr lang="en-GB" cap="none" dirty="0" smtClean="0"/>
              <a:t>“Phonics is a way of teaching children how to read (and write). It helps children hear, identify and use different sounds that distinguish one word from another in the </a:t>
            </a:r>
            <a:r>
              <a:rPr lang="en-GB" cap="none" dirty="0"/>
              <a:t>E</a:t>
            </a:r>
            <a:r>
              <a:rPr lang="en-GB" cap="none" dirty="0" smtClean="0"/>
              <a:t>nglish language.” </a:t>
            </a:r>
            <a:r>
              <a:rPr lang="en-GB" sz="2200" cap="none" dirty="0" smtClean="0"/>
              <a:t>(National Literacy Trust) </a:t>
            </a:r>
            <a:endParaRPr lang="en-GB" sz="2200" cap="none" dirty="0"/>
          </a:p>
        </p:txBody>
      </p:sp>
      <p:sp>
        <p:nvSpPr>
          <p:cNvPr id="5" name="TextBox 4"/>
          <p:cNvSpPr txBox="1"/>
          <p:nvPr/>
        </p:nvSpPr>
        <p:spPr>
          <a:xfrm>
            <a:off x="771352" y="3884834"/>
            <a:ext cx="10112238" cy="1077218"/>
          </a:xfrm>
          <a:prstGeom prst="rect">
            <a:avLst/>
          </a:prstGeom>
          <a:noFill/>
        </p:spPr>
        <p:txBody>
          <a:bodyPr wrap="square" rtlCol="0">
            <a:spAutoFit/>
          </a:bodyPr>
          <a:lstStyle/>
          <a:p>
            <a:pPr algn="ctr"/>
            <a:r>
              <a:rPr lang="en-GB" sz="3200" dirty="0" smtClean="0"/>
              <a:t>Phonics is a reliable strategy for teaching your child to read new vocabulary. </a:t>
            </a:r>
            <a:endParaRPr lang="en-GB" sz="3200" dirty="0"/>
          </a:p>
        </p:txBody>
      </p:sp>
      <p:sp>
        <p:nvSpPr>
          <p:cNvPr id="7" name="TextBox 6"/>
          <p:cNvSpPr txBox="1"/>
          <p:nvPr/>
        </p:nvSpPr>
        <p:spPr>
          <a:xfrm>
            <a:off x="5785906" y="2602588"/>
            <a:ext cx="5907329" cy="707886"/>
          </a:xfrm>
          <a:prstGeom prst="rect">
            <a:avLst/>
          </a:prstGeom>
          <a:noFill/>
        </p:spPr>
        <p:txBody>
          <a:bodyPr wrap="square" rtlCol="0">
            <a:spAutoFit/>
          </a:bodyPr>
          <a:lstStyle/>
          <a:p>
            <a:r>
              <a:rPr lang="en-US" sz="4000" dirty="0" smtClean="0">
                <a:solidFill>
                  <a:schemeClr val="accent1">
                    <a:lumMod val="60000"/>
                    <a:lumOff val="40000"/>
                  </a:schemeClr>
                </a:solidFill>
              </a:rPr>
              <a:t>‘tree’ is different to ‘play</a:t>
            </a:r>
            <a:r>
              <a:rPr lang="en-US" sz="4000" dirty="0" smtClean="0"/>
              <a:t>’</a:t>
            </a:r>
            <a:endParaRPr lang="en-GB" sz="4000" dirty="0"/>
          </a:p>
        </p:txBody>
      </p:sp>
    </p:spTree>
    <p:extLst>
      <p:ext uri="{BB962C8B-B14F-4D97-AF65-F5344CB8AC3E}">
        <p14:creationId xmlns:p14="http://schemas.microsoft.com/office/powerpoint/2010/main" val="298452727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0565" y="282026"/>
            <a:ext cx="9603275" cy="1049235"/>
          </a:xfrm>
        </p:spPr>
        <p:txBody>
          <a:bodyPr>
            <a:normAutofit/>
          </a:bodyPr>
          <a:lstStyle/>
          <a:p>
            <a:r>
              <a:rPr lang="en-GB" sz="6000" cap="none" dirty="0" smtClean="0"/>
              <a:t>Fred Talk!</a:t>
            </a:r>
            <a:endParaRPr lang="en-GB" sz="6000" cap="none" dirty="0"/>
          </a:p>
        </p:txBody>
      </p:sp>
      <p:pic>
        <p:nvPicPr>
          <p:cNvPr id="4" name="Content Placeholder 3"/>
          <p:cNvPicPr>
            <a:picLocks noGrp="1" noChangeAspect="1"/>
          </p:cNvPicPr>
          <p:nvPr>
            <p:ph idx="1"/>
          </p:nvPr>
        </p:nvPicPr>
        <p:blipFill>
          <a:blip r:embed="rId4"/>
          <a:stretch>
            <a:fillRect/>
          </a:stretch>
        </p:blipFill>
        <p:spPr>
          <a:xfrm>
            <a:off x="9141714" y="71173"/>
            <a:ext cx="2644252" cy="1523419"/>
          </a:xfrm>
          <a:prstGeom prst="rect">
            <a:avLst/>
          </a:prstGeom>
          <a:ln>
            <a:noFill/>
          </a:ln>
          <a:effectLst>
            <a:softEdge rad="112500"/>
          </a:effectLst>
        </p:spPr>
      </p:pic>
      <p:sp>
        <p:nvSpPr>
          <p:cNvPr id="3" name="Rectangle 2"/>
          <p:cNvSpPr/>
          <p:nvPr/>
        </p:nvSpPr>
        <p:spPr>
          <a:xfrm>
            <a:off x="1585872" y="5660765"/>
            <a:ext cx="9632587" cy="369332"/>
          </a:xfrm>
          <a:prstGeom prst="rect">
            <a:avLst/>
          </a:prstGeom>
        </p:spPr>
        <p:txBody>
          <a:bodyPr wrap="square">
            <a:spAutoFit/>
          </a:bodyPr>
          <a:lstStyle/>
          <a:p>
            <a:r>
              <a:rPr lang="en-GB" dirty="0">
                <a:hlinkClick r:id="rId5"/>
              </a:rPr>
              <a:t>https://www.youtube.com/watch?v=dEzfpod5w_Q</a:t>
            </a:r>
            <a:r>
              <a:rPr lang="en-GB" dirty="0"/>
              <a:t>         Ruth </a:t>
            </a:r>
            <a:r>
              <a:rPr lang="en-GB" dirty="0" err="1"/>
              <a:t>Miskin</a:t>
            </a:r>
            <a:r>
              <a:rPr lang="en-GB" dirty="0"/>
              <a:t> shows us how to blend sounds.</a:t>
            </a:r>
          </a:p>
        </p:txBody>
      </p:sp>
      <p:pic>
        <p:nvPicPr>
          <p:cNvPr id="5" name="Read Write Inc. Phonics Ruth Miskin on how to teach blending to children">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1915179" y="1398539"/>
            <a:ext cx="7131272" cy="4011341"/>
          </a:xfrm>
          <a:prstGeom prst="rect">
            <a:avLst/>
          </a:prstGeom>
        </p:spPr>
      </p:pic>
    </p:spTree>
    <p:extLst>
      <p:ext uri="{BB962C8B-B14F-4D97-AF65-F5344CB8AC3E}">
        <p14:creationId xmlns:p14="http://schemas.microsoft.com/office/powerpoint/2010/main" val="264507894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vol="80303">
                <p:cTn id="7" fill="hold" display="0">
                  <p:stCondLst>
                    <p:cond delay="indefinite"/>
                  </p:stCondLst>
                </p:cTn>
                <p:tgtEl>
                  <p:spTgt spid="5"/>
                </p:tgtEl>
              </p:cMediaNode>
            </p:vide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41775" y="284237"/>
            <a:ext cx="3464040" cy="872198"/>
          </a:xfrm>
        </p:spPr>
        <p:txBody>
          <a:bodyPr>
            <a:normAutofit/>
          </a:bodyPr>
          <a:lstStyle/>
          <a:p>
            <a:r>
              <a:rPr lang="en-GB" sz="3600" dirty="0"/>
              <a:t>Green </a:t>
            </a:r>
            <a:r>
              <a:rPr lang="en-GB" sz="3600" dirty="0" smtClean="0"/>
              <a:t>words</a:t>
            </a:r>
            <a:endParaRPr lang="en-GB" sz="3600" dirty="0"/>
          </a:p>
        </p:txBody>
      </p:sp>
      <p:pic>
        <p:nvPicPr>
          <p:cNvPr id="4" name="Content Placeholder 3"/>
          <p:cNvPicPr>
            <a:picLocks noGrp="1" noChangeAspect="1"/>
          </p:cNvPicPr>
          <p:nvPr>
            <p:ph idx="1"/>
          </p:nvPr>
        </p:nvPicPr>
        <p:blipFill>
          <a:blip r:embed="rId2"/>
          <a:stretch>
            <a:fillRect/>
          </a:stretch>
        </p:blipFill>
        <p:spPr>
          <a:xfrm>
            <a:off x="1141413" y="1297206"/>
            <a:ext cx="4144288" cy="3184312"/>
          </a:xfrm>
          <a:prstGeom prst="rect">
            <a:avLst/>
          </a:prstGeom>
        </p:spPr>
      </p:pic>
      <p:pic>
        <p:nvPicPr>
          <p:cNvPr id="5" name="Picture 4"/>
          <p:cNvPicPr>
            <a:picLocks noChangeAspect="1"/>
          </p:cNvPicPr>
          <p:nvPr/>
        </p:nvPicPr>
        <p:blipFill>
          <a:blip r:embed="rId3"/>
          <a:stretch>
            <a:fillRect/>
          </a:stretch>
        </p:blipFill>
        <p:spPr>
          <a:xfrm>
            <a:off x="6094412" y="1400237"/>
            <a:ext cx="5713209" cy="3081281"/>
          </a:xfrm>
          <a:prstGeom prst="rect">
            <a:avLst/>
          </a:prstGeom>
        </p:spPr>
      </p:pic>
      <p:sp>
        <p:nvSpPr>
          <p:cNvPr id="3" name="Rectangle 2"/>
          <p:cNvSpPr/>
          <p:nvPr/>
        </p:nvSpPr>
        <p:spPr>
          <a:xfrm>
            <a:off x="3067815" y="4622289"/>
            <a:ext cx="8649804" cy="1015663"/>
          </a:xfrm>
          <a:prstGeom prst="rect">
            <a:avLst/>
          </a:prstGeom>
        </p:spPr>
        <p:txBody>
          <a:bodyPr wrap="none">
            <a:spAutoFit/>
          </a:bodyPr>
          <a:lstStyle/>
          <a:p>
            <a:pPr lvl="1"/>
            <a:r>
              <a:rPr lang="en-GB" sz="6000" dirty="0"/>
              <a:t>s</a:t>
            </a:r>
            <a:r>
              <a:rPr lang="en-GB" sz="6000" dirty="0" smtClean="0"/>
              <a:t>hop         </a:t>
            </a:r>
            <a:r>
              <a:rPr lang="en-GB" sz="6000" dirty="0"/>
              <a:t>chip          </a:t>
            </a:r>
            <a:r>
              <a:rPr lang="en-GB" sz="6000" dirty="0" smtClean="0"/>
              <a:t>play</a:t>
            </a:r>
            <a:endParaRPr lang="en-GB" sz="6000" dirty="0"/>
          </a:p>
        </p:txBody>
      </p:sp>
      <p:sp>
        <p:nvSpPr>
          <p:cNvPr id="6" name="Title 1"/>
          <p:cNvSpPr txBox="1">
            <a:spLocks/>
          </p:cNvSpPr>
          <p:nvPr/>
        </p:nvSpPr>
        <p:spPr>
          <a:xfrm>
            <a:off x="6244954" y="276378"/>
            <a:ext cx="5051231" cy="872198"/>
          </a:xfrm>
          <a:prstGeom prst="rect">
            <a:avLst/>
          </a:prstGeom>
        </p:spPr>
        <p:txBody>
          <a:bodyPr vert="horz" lIns="91440" tIns="45720" rIns="91440" bIns="45720" rtlCol="0" anchor="t">
            <a:normAutofit fontScale="92500" lnSpcReduction="20000"/>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GB" sz="4200" dirty="0" smtClean="0"/>
              <a:t>Red words </a:t>
            </a:r>
            <a:r>
              <a:rPr lang="en-GB" dirty="0" smtClean="0"/>
              <a:t>(you can’t </a:t>
            </a:r>
            <a:r>
              <a:rPr lang="en-GB" dirty="0" err="1" smtClean="0"/>
              <a:t>fred</a:t>
            </a:r>
            <a:r>
              <a:rPr lang="en-GB" dirty="0" smtClean="0"/>
              <a:t> a red!)</a:t>
            </a:r>
            <a:endParaRPr lang="en-GB" dirty="0"/>
          </a:p>
        </p:txBody>
      </p:sp>
      <p:cxnSp>
        <p:nvCxnSpPr>
          <p:cNvPr id="8" name="Straight Arrow Connector 7"/>
          <p:cNvCxnSpPr/>
          <p:nvPr/>
        </p:nvCxnSpPr>
        <p:spPr>
          <a:xfrm flipV="1">
            <a:off x="1025912" y="3367668"/>
            <a:ext cx="592243" cy="1254621"/>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11" name="TextBox 10"/>
          <p:cNvSpPr txBox="1"/>
          <p:nvPr/>
        </p:nvSpPr>
        <p:spPr>
          <a:xfrm>
            <a:off x="504412" y="4622289"/>
            <a:ext cx="1635241" cy="954107"/>
          </a:xfrm>
          <a:prstGeom prst="rect">
            <a:avLst/>
          </a:prstGeom>
          <a:noFill/>
        </p:spPr>
        <p:txBody>
          <a:bodyPr wrap="square" rtlCol="0">
            <a:spAutoFit/>
          </a:bodyPr>
          <a:lstStyle/>
          <a:p>
            <a:r>
              <a:rPr lang="en-GB" sz="2800" dirty="0" smtClean="0"/>
              <a:t>Sound buttons</a:t>
            </a:r>
            <a:endParaRPr lang="en-GB" sz="2800" dirty="0"/>
          </a:p>
        </p:txBody>
      </p:sp>
      <p:cxnSp>
        <p:nvCxnSpPr>
          <p:cNvPr id="13" name="Straight Connector 12"/>
          <p:cNvCxnSpPr/>
          <p:nvPr/>
        </p:nvCxnSpPr>
        <p:spPr>
          <a:xfrm>
            <a:off x="3702204" y="5637951"/>
            <a:ext cx="535259" cy="0"/>
          </a:xfrm>
          <a:prstGeom prst="line">
            <a:avLst/>
          </a:prstGeom>
        </p:spPr>
        <p:style>
          <a:lnRef idx="3">
            <a:schemeClr val="dk1"/>
          </a:lnRef>
          <a:fillRef idx="0">
            <a:schemeClr val="dk1"/>
          </a:fillRef>
          <a:effectRef idx="2">
            <a:schemeClr val="dk1"/>
          </a:effectRef>
          <a:fontRef idx="minor">
            <a:schemeClr val="tx1"/>
          </a:fontRef>
        </p:style>
      </p:cxnSp>
      <p:cxnSp>
        <p:nvCxnSpPr>
          <p:cNvPr id="14" name="Straight Connector 13"/>
          <p:cNvCxnSpPr/>
          <p:nvPr/>
        </p:nvCxnSpPr>
        <p:spPr>
          <a:xfrm>
            <a:off x="7125087" y="5576396"/>
            <a:ext cx="535259" cy="0"/>
          </a:xfrm>
          <a:prstGeom prst="line">
            <a:avLst/>
          </a:prstGeom>
        </p:spPr>
        <p:style>
          <a:lnRef idx="3">
            <a:schemeClr val="dk1"/>
          </a:lnRef>
          <a:fillRef idx="0">
            <a:schemeClr val="dk1"/>
          </a:fillRef>
          <a:effectRef idx="2">
            <a:schemeClr val="dk1"/>
          </a:effectRef>
          <a:fontRef idx="minor">
            <a:schemeClr val="tx1"/>
          </a:fontRef>
        </p:style>
      </p:cxnSp>
      <p:cxnSp>
        <p:nvCxnSpPr>
          <p:cNvPr id="15" name="Straight Connector 14"/>
          <p:cNvCxnSpPr/>
          <p:nvPr/>
        </p:nvCxnSpPr>
        <p:spPr>
          <a:xfrm>
            <a:off x="11028555" y="5576396"/>
            <a:ext cx="535259" cy="0"/>
          </a:xfrm>
          <a:prstGeom prst="line">
            <a:avLst/>
          </a:prstGeom>
        </p:spPr>
        <p:style>
          <a:lnRef idx="3">
            <a:schemeClr val="dk1"/>
          </a:lnRef>
          <a:fillRef idx="0">
            <a:schemeClr val="dk1"/>
          </a:fillRef>
          <a:effectRef idx="2">
            <a:schemeClr val="dk1"/>
          </a:effectRef>
          <a:fontRef idx="minor">
            <a:schemeClr val="tx1"/>
          </a:fontRef>
        </p:style>
      </p:cxnSp>
      <p:sp>
        <p:nvSpPr>
          <p:cNvPr id="16" name="Oval 15"/>
          <p:cNvSpPr/>
          <p:nvPr/>
        </p:nvSpPr>
        <p:spPr>
          <a:xfrm>
            <a:off x="4459872" y="5567751"/>
            <a:ext cx="122664" cy="14040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p:cNvSpPr/>
          <p:nvPr/>
        </p:nvSpPr>
        <p:spPr>
          <a:xfrm>
            <a:off x="4827248" y="5576396"/>
            <a:ext cx="122664" cy="14040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p:cNvSpPr/>
          <p:nvPr/>
        </p:nvSpPr>
        <p:spPr>
          <a:xfrm>
            <a:off x="7743672" y="5646596"/>
            <a:ext cx="122664" cy="14040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p:cNvSpPr/>
          <p:nvPr/>
        </p:nvSpPr>
        <p:spPr>
          <a:xfrm>
            <a:off x="8001629" y="5646596"/>
            <a:ext cx="122664" cy="14040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p:cNvSpPr/>
          <p:nvPr/>
        </p:nvSpPr>
        <p:spPr>
          <a:xfrm>
            <a:off x="10432595" y="5638322"/>
            <a:ext cx="122664" cy="14040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p:cNvSpPr/>
          <p:nvPr/>
        </p:nvSpPr>
        <p:spPr>
          <a:xfrm>
            <a:off x="10800585" y="5626685"/>
            <a:ext cx="122664" cy="14040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2" name="Straight Arrow Connector 21"/>
          <p:cNvCxnSpPr/>
          <p:nvPr/>
        </p:nvCxnSpPr>
        <p:spPr>
          <a:xfrm flipV="1">
            <a:off x="6184671" y="5648502"/>
            <a:ext cx="964124" cy="346625"/>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24" name="TextBox 23"/>
          <p:cNvSpPr txBox="1"/>
          <p:nvPr/>
        </p:nvSpPr>
        <p:spPr>
          <a:xfrm>
            <a:off x="4481783" y="5757910"/>
            <a:ext cx="1635241" cy="954107"/>
          </a:xfrm>
          <a:prstGeom prst="rect">
            <a:avLst/>
          </a:prstGeom>
          <a:noFill/>
        </p:spPr>
        <p:txBody>
          <a:bodyPr wrap="square" rtlCol="0">
            <a:spAutoFit/>
          </a:bodyPr>
          <a:lstStyle/>
          <a:p>
            <a:r>
              <a:rPr lang="en-GB" sz="2800" dirty="0" smtClean="0"/>
              <a:t>Sound lines</a:t>
            </a:r>
            <a:endParaRPr lang="en-GB" sz="2800" dirty="0"/>
          </a:p>
        </p:txBody>
      </p:sp>
    </p:spTree>
    <p:extLst>
      <p:ext uri="{BB962C8B-B14F-4D97-AF65-F5344CB8AC3E}">
        <p14:creationId xmlns:p14="http://schemas.microsoft.com/office/powerpoint/2010/main" val="172044816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2145" y="191202"/>
            <a:ext cx="9603275" cy="1049235"/>
          </a:xfrm>
        </p:spPr>
        <p:txBody>
          <a:bodyPr/>
          <a:lstStyle/>
          <a:p>
            <a:r>
              <a:rPr lang="en-GB" dirty="0"/>
              <a:t>Set </a:t>
            </a:r>
            <a:r>
              <a:rPr lang="en-GB" dirty="0" smtClean="0"/>
              <a:t>2 </a:t>
            </a:r>
            <a:r>
              <a:rPr lang="en-GB" dirty="0"/>
              <a:t>sounds</a:t>
            </a:r>
          </a:p>
        </p:txBody>
      </p:sp>
      <p:pic>
        <p:nvPicPr>
          <p:cNvPr id="4098" name="Picture 2" descr="Set 2 and Set 3 Speed Sound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0396" y="946373"/>
            <a:ext cx="5560435" cy="3336261"/>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6021116" y="191201"/>
            <a:ext cx="5298925" cy="104923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GB" dirty="0" smtClean="0"/>
              <a:t>Set 3 sounds</a:t>
            </a:r>
            <a:endParaRPr lang="en-GB" dirty="0"/>
          </a:p>
        </p:txBody>
      </p:sp>
      <p:pic>
        <p:nvPicPr>
          <p:cNvPr id="10" name="Picture 2" descr="Phonics - Swanmore CE Primary Schoo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67304" y="806227"/>
            <a:ext cx="3659776" cy="3922439"/>
          </a:xfrm>
          <a:prstGeom prst="rect">
            <a:avLst/>
          </a:prstGeom>
          <a:noFill/>
          <a:extLst>
            <a:ext uri="{909E8E84-426E-40DD-AFC4-6F175D3DCCD1}">
              <a14:hiddenFill xmlns:a14="http://schemas.microsoft.com/office/drawing/2010/main">
                <a:solidFill>
                  <a:srgbClr val="FFFFFF"/>
                </a:solidFill>
              </a14:hiddenFill>
            </a:ext>
          </a:extLst>
        </p:spPr>
      </p:pic>
      <p:cxnSp>
        <p:nvCxnSpPr>
          <p:cNvPr id="6" name="Straight Arrow Connector 5"/>
          <p:cNvCxnSpPr/>
          <p:nvPr/>
        </p:nvCxnSpPr>
        <p:spPr>
          <a:xfrm flipV="1">
            <a:off x="6410674" y="2916256"/>
            <a:ext cx="1710645" cy="1787054"/>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3" name="TextBox 2"/>
          <p:cNvSpPr txBox="1"/>
          <p:nvPr/>
        </p:nvSpPr>
        <p:spPr>
          <a:xfrm>
            <a:off x="4966816" y="4703311"/>
            <a:ext cx="4953965" cy="1077218"/>
          </a:xfrm>
          <a:prstGeom prst="rect">
            <a:avLst/>
          </a:prstGeom>
          <a:noFill/>
        </p:spPr>
        <p:txBody>
          <a:bodyPr wrap="square" rtlCol="0">
            <a:spAutoFit/>
          </a:bodyPr>
          <a:lstStyle/>
          <a:p>
            <a:r>
              <a:rPr lang="en-GB" sz="3200" dirty="0" smtClean="0"/>
              <a:t>Two letters, one sound</a:t>
            </a:r>
          </a:p>
          <a:p>
            <a:r>
              <a:rPr lang="en-GB" sz="3200" dirty="0" smtClean="0"/>
              <a:t>‘special friends’</a:t>
            </a:r>
            <a:endParaRPr lang="en-GB" sz="3200" dirty="0"/>
          </a:p>
        </p:txBody>
      </p:sp>
      <p:cxnSp>
        <p:nvCxnSpPr>
          <p:cNvPr id="9" name="Straight Arrow Connector 8"/>
          <p:cNvCxnSpPr/>
          <p:nvPr/>
        </p:nvCxnSpPr>
        <p:spPr>
          <a:xfrm flipH="1" flipV="1">
            <a:off x="3717882" y="4078519"/>
            <a:ext cx="1048649" cy="959286"/>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344042913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Untitle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2" descr="Phonics - Swanmore CE Primary School"/>
          <p:cNvPicPr>
            <a:picLocks noChangeAspect="1" noChangeArrowheads="1"/>
          </p:cNvPicPr>
          <p:nvPr/>
        </p:nvPicPr>
        <p:blipFill rotWithShape="1">
          <a:blip r:embed="rId2">
            <a:extLst>
              <a:ext uri="{28A0092B-C50C-407E-A947-70E740481C1C}">
                <a14:useLocalDpi xmlns:a14="http://schemas.microsoft.com/office/drawing/2010/main" val="0"/>
              </a:ext>
            </a:extLst>
          </a:blip>
          <a:srcRect l="39251" t="26638" r="21267" b="55004"/>
          <a:stretch/>
        </p:blipFill>
        <p:spPr bwMode="auto">
          <a:xfrm>
            <a:off x="6829412" y="775643"/>
            <a:ext cx="4120237" cy="205328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Phonics - Swanmore CE Primary School"/>
          <p:cNvPicPr>
            <a:picLocks noChangeAspect="1" noChangeArrowheads="1"/>
          </p:cNvPicPr>
          <p:nvPr/>
        </p:nvPicPr>
        <p:blipFill rotWithShape="1">
          <a:blip r:embed="rId2">
            <a:extLst>
              <a:ext uri="{28A0092B-C50C-407E-A947-70E740481C1C}">
                <a14:useLocalDpi xmlns:a14="http://schemas.microsoft.com/office/drawing/2010/main" val="0"/>
              </a:ext>
            </a:extLst>
          </a:blip>
          <a:srcRect t="26638" r="60607" b="55004"/>
          <a:stretch/>
        </p:blipFill>
        <p:spPr bwMode="auto">
          <a:xfrm>
            <a:off x="6829412" y="3177345"/>
            <a:ext cx="4205858" cy="210071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601884" y="452477"/>
            <a:ext cx="5324354" cy="646331"/>
          </a:xfrm>
          <a:prstGeom prst="rect">
            <a:avLst/>
          </a:prstGeom>
          <a:noFill/>
        </p:spPr>
        <p:txBody>
          <a:bodyPr wrap="square" rtlCol="0">
            <a:spAutoFit/>
          </a:bodyPr>
          <a:lstStyle/>
          <a:p>
            <a:r>
              <a:rPr lang="en-GB" sz="3600" dirty="0" smtClean="0"/>
              <a:t>Split digraphs</a:t>
            </a:r>
            <a:endParaRPr lang="en-GB" sz="3600" dirty="0"/>
          </a:p>
        </p:txBody>
      </p:sp>
      <p:sp>
        <p:nvSpPr>
          <p:cNvPr id="9" name="TextBox 8"/>
          <p:cNvSpPr txBox="1"/>
          <p:nvPr/>
        </p:nvSpPr>
        <p:spPr>
          <a:xfrm>
            <a:off x="460375" y="1802283"/>
            <a:ext cx="5324354" cy="2123658"/>
          </a:xfrm>
          <a:prstGeom prst="rect">
            <a:avLst/>
          </a:prstGeom>
          <a:noFill/>
        </p:spPr>
        <p:txBody>
          <a:bodyPr wrap="square" rtlCol="0">
            <a:spAutoFit/>
          </a:bodyPr>
          <a:lstStyle/>
          <a:p>
            <a:r>
              <a:rPr lang="en-GB" sz="3200" dirty="0" smtClean="0"/>
              <a:t>Sounds are too chatty next to each other so their teacher split them up!</a:t>
            </a:r>
          </a:p>
          <a:p>
            <a:endParaRPr lang="en-GB" sz="3600" dirty="0" smtClean="0"/>
          </a:p>
        </p:txBody>
      </p:sp>
      <p:sp>
        <p:nvSpPr>
          <p:cNvPr id="10" name="TextBox 9"/>
          <p:cNvSpPr txBox="1"/>
          <p:nvPr/>
        </p:nvSpPr>
        <p:spPr>
          <a:xfrm>
            <a:off x="460375" y="3567587"/>
            <a:ext cx="5324354" cy="2308324"/>
          </a:xfrm>
          <a:prstGeom prst="rect">
            <a:avLst/>
          </a:prstGeom>
          <a:noFill/>
        </p:spPr>
        <p:txBody>
          <a:bodyPr wrap="square" rtlCol="0">
            <a:spAutoFit/>
          </a:bodyPr>
          <a:lstStyle/>
          <a:p>
            <a:r>
              <a:rPr lang="en-GB" sz="4800" dirty="0"/>
              <a:t>c</a:t>
            </a:r>
            <a:r>
              <a:rPr lang="en-GB" sz="4800" dirty="0" smtClean="0"/>
              <a:t>ake      brute</a:t>
            </a:r>
          </a:p>
          <a:p>
            <a:endParaRPr lang="en-GB" sz="4800" dirty="0"/>
          </a:p>
          <a:p>
            <a:r>
              <a:rPr lang="en-GB" sz="4800" dirty="0"/>
              <a:t>h</a:t>
            </a:r>
            <a:r>
              <a:rPr lang="en-GB" sz="4800" dirty="0" smtClean="0"/>
              <a:t>ome     like</a:t>
            </a:r>
          </a:p>
        </p:txBody>
      </p:sp>
      <p:sp>
        <p:nvSpPr>
          <p:cNvPr id="13" name="Freeform 12"/>
          <p:cNvSpPr/>
          <p:nvPr/>
        </p:nvSpPr>
        <p:spPr>
          <a:xfrm>
            <a:off x="2962978" y="4956403"/>
            <a:ext cx="602166" cy="312304"/>
          </a:xfrm>
          <a:custGeom>
            <a:avLst/>
            <a:gdLst>
              <a:gd name="connsiteX0" fmla="*/ 0 w 602166"/>
              <a:gd name="connsiteY0" fmla="*/ 312304 h 312304"/>
              <a:gd name="connsiteX1" fmla="*/ 312234 w 602166"/>
              <a:gd name="connsiteY1" fmla="*/ 69 h 312304"/>
              <a:gd name="connsiteX2" fmla="*/ 602166 w 602166"/>
              <a:gd name="connsiteY2" fmla="*/ 290001 h 312304"/>
            </a:gdLst>
            <a:ahLst/>
            <a:cxnLst>
              <a:cxn ang="0">
                <a:pos x="connsiteX0" y="connsiteY0"/>
              </a:cxn>
              <a:cxn ang="0">
                <a:pos x="connsiteX1" y="connsiteY1"/>
              </a:cxn>
              <a:cxn ang="0">
                <a:pos x="connsiteX2" y="connsiteY2"/>
              </a:cxn>
            </a:cxnLst>
            <a:rect l="l" t="t" r="r" b="b"/>
            <a:pathLst>
              <a:path w="602166" h="312304">
                <a:moveTo>
                  <a:pt x="0" y="312304"/>
                </a:moveTo>
                <a:cubicBezTo>
                  <a:pt x="105936" y="158045"/>
                  <a:pt x="211873" y="3786"/>
                  <a:pt x="312234" y="69"/>
                </a:cubicBezTo>
                <a:cubicBezTo>
                  <a:pt x="412595" y="-3648"/>
                  <a:pt x="507380" y="143176"/>
                  <a:pt x="602166" y="290001"/>
                </a:cubicBezTo>
              </a:path>
            </a:pathLst>
          </a:custGeom>
        </p:spPr>
        <p:style>
          <a:lnRef idx="3">
            <a:schemeClr val="dk1"/>
          </a:lnRef>
          <a:fillRef idx="0">
            <a:schemeClr val="dk1"/>
          </a:fillRef>
          <a:effectRef idx="2">
            <a:schemeClr val="dk1"/>
          </a:effectRef>
          <a:fontRef idx="minor">
            <a:schemeClr val="tx1"/>
          </a:fontRef>
        </p:style>
        <p:txBody>
          <a:bodyPr rtlCol="0" anchor="ctr"/>
          <a:lstStyle/>
          <a:p>
            <a:pPr algn="ctr"/>
            <a:endParaRPr lang="en-GB"/>
          </a:p>
        </p:txBody>
      </p:sp>
      <p:sp>
        <p:nvSpPr>
          <p:cNvPr id="14" name="Freeform 13"/>
          <p:cNvSpPr/>
          <p:nvPr/>
        </p:nvSpPr>
        <p:spPr>
          <a:xfrm>
            <a:off x="3264061" y="3546283"/>
            <a:ext cx="602166" cy="312304"/>
          </a:xfrm>
          <a:custGeom>
            <a:avLst/>
            <a:gdLst>
              <a:gd name="connsiteX0" fmla="*/ 0 w 602166"/>
              <a:gd name="connsiteY0" fmla="*/ 312304 h 312304"/>
              <a:gd name="connsiteX1" fmla="*/ 312234 w 602166"/>
              <a:gd name="connsiteY1" fmla="*/ 69 h 312304"/>
              <a:gd name="connsiteX2" fmla="*/ 602166 w 602166"/>
              <a:gd name="connsiteY2" fmla="*/ 290001 h 312304"/>
            </a:gdLst>
            <a:ahLst/>
            <a:cxnLst>
              <a:cxn ang="0">
                <a:pos x="connsiteX0" y="connsiteY0"/>
              </a:cxn>
              <a:cxn ang="0">
                <a:pos x="connsiteX1" y="connsiteY1"/>
              </a:cxn>
              <a:cxn ang="0">
                <a:pos x="connsiteX2" y="connsiteY2"/>
              </a:cxn>
            </a:cxnLst>
            <a:rect l="l" t="t" r="r" b="b"/>
            <a:pathLst>
              <a:path w="602166" h="312304">
                <a:moveTo>
                  <a:pt x="0" y="312304"/>
                </a:moveTo>
                <a:cubicBezTo>
                  <a:pt x="105936" y="158045"/>
                  <a:pt x="211873" y="3786"/>
                  <a:pt x="312234" y="69"/>
                </a:cubicBezTo>
                <a:cubicBezTo>
                  <a:pt x="412595" y="-3648"/>
                  <a:pt x="507380" y="143176"/>
                  <a:pt x="602166" y="290001"/>
                </a:cubicBezTo>
              </a:path>
            </a:pathLst>
          </a:custGeom>
        </p:spPr>
        <p:style>
          <a:lnRef idx="3">
            <a:schemeClr val="dk1"/>
          </a:lnRef>
          <a:fillRef idx="0">
            <a:schemeClr val="dk1"/>
          </a:fillRef>
          <a:effectRef idx="2">
            <a:schemeClr val="dk1"/>
          </a:effectRef>
          <a:fontRef idx="minor">
            <a:schemeClr val="tx1"/>
          </a:fontRef>
        </p:style>
        <p:txBody>
          <a:bodyPr rtlCol="0" anchor="ctr"/>
          <a:lstStyle/>
          <a:p>
            <a:pPr algn="ctr"/>
            <a:endParaRPr lang="en-GB"/>
          </a:p>
        </p:txBody>
      </p:sp>
      <p:sp>
        <p:nvSpPr>
          <p:cNvPr id="15" name="Freeform 14"/>
          <p:cNvSpPr/>
          <p:nvPr/>
        </p:nvSpPr>
        <p:spPr>
          <a:xfrm>
            <a:off x="1066801" y="4956403"/>
            <a:ext cx="602166" cy="312304"/>
          </a:xfrm>
          <a:custGeom>
            <a:avLst/>
            <a:gdLst>
              <a:gd name="connsiteX0" fmla="*/ 0 w 602166"/>
              <a:gd name="connsiteY0" fmla="*/ 312304 h 312304"/>
              <a:gd name="connsiteX1" fmla="*/ 312234 w 602166"/>
              <a:gd name="connsiteY1" fmla="*/ 69 h 312304"/>
              <a:gd name="connsiteX2" fmla="*/ 602166 w 602166"/>
              <a:gd name="connsiteY2" fmla="*/ 290001 h 312304"/>
            </a:gdLst>
            <a:ahLst/>
            <a:cxnLst>
              <a:cxn ang="0">
                <a:pos x="connsiteX0" y="connsiteY0"/>
              </a:cxn>
              <a:cxn ang="0">
                <a:pos x="connsiteX1" y="connsiteY1"/>
              </a:cxn>
              <a:cxn ang="0">
                <a:pos x="connsiteX2" y="connsiteY2"/>
              </a:cxn>
            </a:cxnLst>
            <a:rect l="l" t="t" r="r" b="b"/>
            <a:pathLst>
              <a:path w="602166" h="312304">
                <a:moveTo>
                  <a:pt x="0" y="312304"/>
                </a:moveTo>
                <a:cubicBezTo>
                  <a:pt x="105936" y="158045"/>
                  <a:pt x="211873" y="3786"/>
                  <a:pt x="312234" y="69"/>
                </a:cubicBezTo>
                <a:cubicBezTo>
                  <a:pt x="412595" y="-3648"/>
                  <a:pt x="507380" y="143176"/>
                  <a:pt x="602166" y="290001"/>
                </a:cubicBezTo>
              </a:path>
            </a:pathLst>
          </a:custGeom>
        </p:spPr>
        <p:style>
          <a:lnRef idx="3">
            <a:schemeClr val="dk1"/>
          </a:lnRef>
          <a:fillRef idx="0">
            <a:schemeClr val="dk1"/>
          </a:fillRef>
          <a:effectRef idx="2">
            <a:schemeClr val="dk1"/>
          </a:effectRef>
          <a:fontRef idx="minor">
            <a:schemeClr val="tx1"/>
          </a:fontRef>
        </p:style>
        <p:txBody>
          <a:bodyPr rtlCol="0" anchor="ctr"/>
          <a:lstStyle/>
          <a:p>
            <a:pPr algn="ctr"/>
            <a:endParaRPr lang="en-GB"/>
          </a:p>
        </p:txBody>
      </p:sp>
      <p:sp>
        <p:nvSpPr>
          <p:cNvPr id="16" name="Freeform 15"/>
          <p:cNvSpPr/>
          <p:nvPr/>
        </p:nvSpPr>
        <p:spPr>
          <a:xfrm>
            <a:off x="958969" y="3546283"/>
            <a:ext cx="602166" cy="312304"/>
          </a:xfrm>
          <a:custGeom>
            <a:avLst/>
            <a:gdLst>
              <a:gd name="connsiteX0" fmla="*/ 0 w 602166"/>
              <a:gd name="connsiteY0" fmla="*/ 312304 h 312304"/>
              <a:gd name="connsiteX1" fmla="*/ 312234 w 602166"/>
              <a:gd name="connsiteY1" fmla="*/ 69 h 312304"/>
              <a:gd name="connsiteX2" fmla="*/ 602166 w 602166"/>
              <a:gd name="connsiteY2" fmla="*/ 290001 h 312304"/>
            </a:gdLst>
            <a:ahLst/>
            <a:cxnLst>
              <a:cxn ang="0">
                <a:pos x="connsiteX0" y="connsiteY0"/>
              </a:cxn>
              <a:cxn ang="0">
                <a:pos x="connsiteX1" y="connsiteY1"/>
              </a:cxn>
              <a:cxn ang="0">
                <a:pos x="connsiteX2" y="connsiteY2"/>
              </a:cxn>
            </a:cxnLst>
            <a:rect l="l" t="t" r="r" b="b"/>
            <a:pathLst>
              <a:path w="602166" h="312304">
                <a:moveTo>
                  <a:pt x="0" y="312304"/>
                </a:moveTo>
                <a:cubicBezTo>
                  <a:pt x="105936" y="158045"/>
                  <a:pt x="211873" y="3786"/>
                  <a:pt x="312234" y="69"/>
                </a:cubicBezTo>
                <a:cubicBezTo>
                  <a:pt x="412595" y="-3648"/>
                  <a:pt x="507380" y="143176"/>
                  <a:pt x="602166" y="290001"/>
                </a:cubicBezTo>
              </a:path>
            </a:pathLst>
          </a:custGeom>
        </p:spPr>
        <p:style>
          <a:lnRef idx="3">
            <a:schemeClr val="dk1"/>
          </a:lnRef>
          <a:fillRef idx="0">
            <a:schemeClr val="dk1"/>
          </a:fillRef>
          <a:effectRef idx="2">
            <a:schemeClr val="dk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262929580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06707" y="127376"/>
            <a:ext cx="8791575" cy="1056391"/>
          </a:xfrm>
        </p:spPr>
        <p:txBody>
          <a:bodyPr>
            <a:normAutofit fontScale="90000"/>
          </a:bodyPr>
          <a:lstStyle/>
          <a:p>
            <a:r>
              <a:rPr lang="en-US" sz="6000" cap="none" dirty="0" smtClean="0"/>
              <a:t>Supporting phonics at home</a:t>
            </a:r>
            <a:endParaRPr lang="en-GB" sz="6000" cap="none" dirty="0"/>
          </a:p>
        </p:txBody>
      </p:sp>
      <p:sp>
        <p:nvSpPr>
          <p:cNvPr id="3" name="Subtitle 2"/>
          <p:cNvSpPr>
            <a:spLocks noGrp="1"/>
          </p:cNvSpPr>
          <p:nvPr>
            <p:ph type="subTitle" idx="1"/>
          </p:nvPr>
        </p:nvSpPr>
        <p:spPr>
          <a:xfrm>
            <a:off x="5330750" y="1183767"/>
            <a:ext cx="5431964" cy="4234748"/>
          </a:xfrm>
        </p:spPr>
        <p:txBody>
          <a:bodyPr>
            <a:noAutofit/>
          </a:bodyPr>
          <a:lstStyle/>
          <a:p>
            <a:r>
              <a:rPr lang="en-US" sz="2800" cap="none" dirty="0" smtClean="0"/>
              <a:t>- Establish a routine to read together each day.</a:t>
            </a:r>
          </a:p>
          <a:p>
            <a:r>
              <a:rPr lang="en-US" sz="2800" cap="none" dirty="0" smtClean="0"/>
              <a:t>- Ask child about sounds they have learnt – practice together</a:t>
            </a:r>
            <a:endParaRPr lang="en-GB" sz="2800" cap="none" dirty="0" smtClean="0"/>
          </a:p>
          <a:p>
            <a:r>
              <a:rPr lang="en-GB" sz="2800" cap="none" dirty="0" smtClean="0"/>
              <a:t>- Can </a:t>
            </a:r>
            <a:r>
              <a:rPr lang="en-GB" sz="2800" cap="none" dirty="0" smtClean="0"/>
              <a:t>you tell me about this story</a:t>
            </a:r>
            <a:r>
              <a:rPr lang="en-GB" sz="2800" cap="none" dirty="0" smtClean="0"/>
              <a:t>?</a:t>
            </a:r>
          </a:p>
          <a:p>
            <a:r>
              <a:rPr lang="en-US" sz="2800" cap="none" dirty="0" smtClean="0"/>
              <a:t>- Look for special friends, </a:t>
            </a:r>
            <a:r>
              <a:rPr lang="en-US" sz="2800" cap="none" dirty="0"/>
              <a:t>F</a:t>
            </a:r>
            <a:r>
              <a:rPr lang="en-US" sz="2800" cap="none" dirty="0" smtClean="0"/>
              <a:t>red talk, read the word</a:t>
            </a:r>
            <a:endParaRPr lang="en-GB" sz="2800" cap="none" dirty="0"/>
          </a:p>
          <a:p>
            <a:r>
              <a:rPr lang="en-GB" sz="2800" cap="none" dirty="0" smtClean="0"/>
              <a:t>- Can you </a:t>
            </a:r>
            <a:r>
              <a:rPr lang="en-GB" sz="2800" cap="none" dirty="0" smtClean="0"/>
              <a:t>show me </a:t>
            </a:r>
            <a:r>
              <a:rPr lang="en-GB" sz="2800" cap="none" dirty="0" smtClean="0"/>
              <a:t>some red words? (We can’t Fred a red!)</a:t>
            </a:r>
          </a:p>
          <a:p>
            <a:endParaRPr lang="en-GB" sz="3200" cap="none" dirty="0" smtClean="0"/>
          </a:p>
        </p:txBody>
      </p:sp>
      <p:pic>
        <p:nvPicPr>
          <p:cNvPr id="2050" name="Picture 2" descr="Read Write Inc. Phonics: Red Ditty Book Bag Books Mixed Pack of 10 – BOOKS  PORC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8223" y="1183767"/>
            <a:ext cx="4057650" cy="476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003892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2733" y="415366"/>
            <a:ext cx="10862416" cy="1056391"/>
          </a:xfrm>
        </p:spPr>
        <p:txBody>
          <a:bodyPr>
            <a:normAutofit/>
          </a:bodyPr>
          <a:lstStyle/>
          <a:p>
            <a:r>
              <a:rPr lang="en-GB" sz="6000" cap="none" dirty="0" smtClean="0"/>
              <a:t>Changing Books</a:t>
            </a:r>
            <a:endParaRPr lang="en-GB" sz="6000" cap="none" dirty="0"/>
          </a:p>
        </p:txBody>
      </p:sp>
      <p:sp>
        <p:nvSpPr>
          <p:cNvPr id="3" name="Subtitle 2"/>
          <p:cNvSpPr>
            <a:spLocks noGrp="1"/>
          </p:cNvSpPr>
          <p:nvPr>
            <p:ph type="subTitle" idx="1"/>
          </p:nvPr>
        </p:nvSpPr>
        <p:spPr>
          <a:xfrm>
            <a:off x="626070" y="1854555"/>
            <a:ext cx="10419079" cy="3396139"/>
          </a:xfrm>
        </p:spPr>
        <p:txBody>
          <a:bodyPr>
            <a:normAutofit/>
          </a:bodyPr>
          <a:lstStyle/>
          <a:p>
            <a:r>
              <a:rPr lang="en-GB" sz="4800" cap="none" dirty="0" smtClean="0"/>
              <a:t>Monday</a:t>
            </a:r>
          </a:p>
          <a:p>
            <a:r>
              <a:rPr lang="en-GB" sz="2400" cap="none" dirty="0" smtClean="0"/>
              <a:t>RWI book and Book Bag Book from previous week to go home</a:t>
            </a:r>
          </a:p>
          <a:p>
            <a:r>
              <a:rPr lang="en-GB" sz="4800" cap="none" dirty="0" smtClean="0"/>
              <a:t>Friday</a:t>
            </a:r>
          </a:p>
          <a:p>
            <a:r>
              <a:rPr lang="en-GB" sz="2400" cap="none" dirty="0" smtClean="0"/>
              <a:t>All books to be collected</a:t>
            </a:r>
          </a:p>
          <a:p>
            <a:endParaRPr lang="en-GB" dirty="0"/>
          </a:p>
        </p:txBody>
      </p:sp>
      <p:pic>
        <p:nvPicPr>
          <p:cNvPr id="7" name="Picture 6">
            <a:extLst>
              <a:ext uri="{FF2B5EF4-FFF2-40B4-BE49-F238E27FC236}">
                <a16:creationId xmlns:a16="http://schemas.microsoft.com/office/drawing/2014/main" id="{41D1A527-7A8A-4DF2-B90C-A7CB1EF292B1}"/>
              </a:ext>
            </a:extLst>
          </p:cNvPr>
          <p:cNvPicPr>
            <a:picLocks noChangeAspect="1"/>
          </p:cNvPicPr>
          <p:nvPr/>
        </p:nvPicPr>
        <p:blipFill>
          <a:blip r:embed="rId2"/>
          <a:stretch>
            <a:fillRect/>
          </a:stretch>
        </p:blipFill>
        <p:spPr>
          <a:xfrm rot="881946">
            <a:off x="9557076" y="220847"/>
            <a:ext cx="992483" cy="1229711"/>
          </a:xfrm>
          <a:prstGeom prst="rect">
            <a:avLst/>
          </a:prstGeom>
        </p:spPr>
      </p:pic>
      <p:pic>
        <p:nvPicPr>
          <p:cNvPr id="9" name="Picture 8">
            <a:extLst>
              <a:ext uri="{FF2B5EF4-FFF2-40B4-BE49-F238E27FC236}">
                <a16:creationId xmlns:a16="http://schemas.microsoft.com/office/drawing/2014/main" id="{1B65FA67-37CC-49AF-8B9C-842FCD379C04}"/>
              </a:ext>
            </a:extLst>
          </p:cNvPr>
          <p:cNvPicPr>
            <a:picLocks noChangeAspect="1"/>
          </p:cNvPicPr>
          <p:nvPr/>
        </p:nvPicPr>
        <p:blipFill>
          <a:blip r:embed="rId3"/>
          <a:stretch>
            <a:fillRect/>
          </a:stretch>
        </p:blipFill>
        <p:spPr>
          <a:xfrm>
            <a:off x="10779418" y="980071"/>
            <a:ext cx="1151216" cy="1450767"/>
          </a:xfrm>
          <a:prstGeom prst="rect">
            <a:avLst/>
          </a:prstGeom>
        </p:spPr>
      </p:pic>
      <p:pic>
        <p:nvPicPr>
          <p:cNvPr id="1026" name="Picture 2" descr="Lytchett Matravers - Phonics &amp; Early Reading (Read Write Inc)"/>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45479" y="311809"/>
            <a:ext cx="2861945" cy="216113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diversity books Archives - Pocket of Preschool"/>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139708" y="2666674"/>
            <a:ext cx="2348184" cy="234818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9739473" y="5082578"/>
            <a:ext cx="1527048" cy="523220"/>
          </a:xfrm>
          <a:prstGeom prst="rect">
            <a:avLst/>
          </a:prstGeom>
          <a:noFill/>
        </p:spPr>
        <p:txBody>
          <a:bodyPr wrap="square" rtlCol="0">
            <a:spAutoFit/>
          </a:bodyPr>
          <a:lstStyle/>
          <a:p>
            <a:r>
              <a:rPr lang="en-GB" sz="2800" dirty="0" smtClean="0"/>
              <a:t>Daily!</a:t>
            </a:r>
            <a:endParaRPr lang="en-GB" sz="2800" dirty="0"/>
          </a:p>
        </p:txBody>
      </p:sp>
    </p:spTree>
    <p:extLst>
      <p:ext uri="{BB962C8B-B14F-4D97-AF65-F5344CB8AC3E}">
        <p14:creationId xmlns:p14="http://schemas.microsoft.com/office/powerpoint/2010/main" val="266179677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956508" y="80873"/>
            <a:ext cx="8791575" cy="1104514"/>
          </a:xfrm>
        </p:spPr>
        <p:txBody>
          <a:bodyPr/>
          <a:lstStyle/>
          <a:p>
            <a:r>
              <a:rPr lang="en-GB" cap="none" dirty="0" smtClean="0"/>
              <a:t>Phonics </a:t>
            </a:r>
            <a:r>
              <a:rPr lang="en-GB" cap="none" dirty="0"/>
              <a:t>s</a:t>
            </a:r>
            <a:r>
              <a:rPr lang="en-GB" cap="none" dirty="0" smtClean="0"/>
              <a:t>creener</a:t>
            </a:r>
            <a:endParaRPr lang="en-GB" cap="none" dirty="0"/>
          </a:p>
        </p:txBody>
      </p:sp>
      <p:sp>
        <p:nvSpPr>
          <p:cNvPr id="3" name="Subtitle 2"/>
          <p:cNvSpPr>
            <a:spLocks noGrp="1"/>
          </p:cNvSpPr>
          <p:nvPr>
            <p:ph type="subTitle" idx="1"/>
          </p:nvPr>
        </p:nvSpPr>
        <p:spPr>
          <a:xfrm>
            <a:off x="211677" y="1185387"/>
            <a:ext cx="10727669" cy="2842305"/>
          </a:xfrm>
        </p:spPr>
        <p:txBody>
          <a:bodyPr>
            <a:normAutofit/>
          </a:bodyPr>
          <a:lstStyle/>
          <a:p>
            <a:r>
              <a:rPr lang="en-GB" sz="2400" cap="none" dirty="0"/>
              <a:t>N</a:t>
            </a:r>
            <a:r>
              <a:rPr lang="en-GB" sz="2400" cap="none" dirty="0" smtClean="0"/>
              <a:t>ational government assessment takes place every summer in year one</a:t>
            </a:r>
            <a:endParaRPr lang="en-GB" sz="2400" cap="none" dirty="0"/>
          </a:p>
        </p:txBody>
      </p:sp>
      <p:pic>
        <p:nvPicPr>
          <p:cNvPr id="4" name="Picture 3"/>
          <p:cNvPicPr>
            <a:picLocks noChangeAspect="1"/>
          </p:cNvPicPr>
          <p:nvPr/>
        </p:nvPicPr>
        <p:blipFill>
          <a:blip r:embed="rId2"/>
          <a:stretch>
            <a:fillRect/>
          </a:stretch>
        </p:blipFill>
        <p:spPr>
          <a:xfrm>
            <a:off x="8340206" y="1888645"/>
            <a:ext cx="2851833" cy="3821456"/>
          </a:xfrm>
          <a:prstGeom prst="rect">
            <a:avLst/>
          </a:prstGeom>
        </p:spPr>
      </p:pic>
      <p:sp>
        <p:nvSpPr>
          <p:cNvPr id="5" name="TextBox 4"/>
          <p:cNvSpPr txBox="1"/>
          <p:nvPr/>
        </p:nvSpPr>
        <p:spPr>
          <a:xfrm>
            <a:off x="211677" y="1765981"/>
            <a:ext cx="7370450" cy="4893647"/>
          </a:xfrm>
          <a:prstGeom prst="rect">
            <a:avLst/>
          </a:prstGeom>
          <a:noFill/>
        </p:spPr>
        <p:txBody>
          <a:bodyPr wrap="square" rtlCol="0">
            <a:spAutoFit/>
          </a:bodyPr>
          <a:lstStyle/>
          <a:p>
            <a:r>
              <a:rPr lang="en-GB" sz="3200" dirty="0" smtClean="0"/>
              <a:t>What is it?</a:t>
            </a:r>
          </a:p>
          <a:p>
            <a:r>
              <a:rPr lang="en-GB" sz="2000" dirty="0" smtClean="0"/>
              <a:t>-      Takes place in Summer term (across country)</a:t>
            </a:r>
          </a:p>
          <a:p>
            <a:pPr marL="457200" indent="-457200">
              <a:buFontTx/>
              <a:buChar char="-"/>
            </a:pPr>
            <a:endParaRPr lang="en-GB" sz="2000" dirty="0" smtClean="0"/>
          </a:p>
          <a:p>
            <a:pPr marL="457200" indent="-457200">
              <a:buFontTx/>
              <a:buChar char="-"/>
            </a:pPr>
            <a:r>
              <a:rPr lang="en-GB" sz="2000" dirty="0" smtClean="0"/>
              <a:t>Assesses ability to use phonics as a strategy to read and checks if your child has retained appropriate amount of sounds for Year 2</a:t>
            </a:r>
          </a:p>
          <a:p>
            <a:pPr marL="457200" indent="-457200">
              <a:buFontTx/>
              <a:buChar char="-"/>
            </a:pPr>
            <a:endParaRPr lang="en-GB" sz="2000" dirty="0" smtClean="0"/>
          </a:p>
          <a:p>
            <a:pPr marL="457200" indent="-457200">
              <a:buFontTx/>
              <a:buChar char="-"/>
            </a:pPr>
            <a:r>
              <a:rPr lang="en-GB" sz="2000" dirty="0" smtClean="0"/>
              <a:t>Made up of 40 real words/pseudo (alien) words</a:t>
            </a:r>
          </a:p>
          <a:p>
            <a:pPr marL="457200" indent="-457200">
              <a:buFontTx/>
              <a:buChar char="-"/>
            </a:pPr>
            <a:endParaRPr lang="en-GB" sz="2000" dirty="0" smtClean="0"/>
          </a:p>
          <a:p>
            <a:pPr marL="457200" indent="-457200">
              <a:buFontTx/>
              <a:buChar char="-"/>
            </a:pPr>
            <a:r>
              <a:rPr lang="en-GB" sz="2000" dirty="0" smtClean="0"/>
              <a:t>Children do not know they are being tested.</a:t>
            </a:r>
          </a:p>
          <a:p>
            <a:endParaRPr lang="en-GB" sz="2000" dirty="0"/>
          </a:p>
          <a:p>
            <a:pPr marL="342900" indent="-342900">
              <a:buFontTx/>
              <a:buChar char="-"/>
            </a:pPr>
            <a:r>
              <a:rPr lang="en-GB" sz="2000" dirty="0" smtClean="0"/>
              <a:t>1:1 with familiar adult</a:t>
            </a:r>
          </a:p>
          <a:p>
            <a:endParaRPr lang="en-GB" sz="2000" dirty="0" smtClean="0"/>
          </a:p>
          <a:p>
            <a:r>
              <a:rPr lang="en-GB" sz="2000" dirty="0" smtClean="0"/>
              <a:t>- If children do not pass they will have interventions in Y2 and retake in summer term of Y2</a:t>
            </a:r>
            <a:endParaRPr lang="en-GB" sz="2000" dirty="0"/>
          </a:p>
          <a:p>
            <a:endParaRPr lang="en-GB" sz="2000" dirty="0"/>
          </a:p>
        </p:txBody>
      </p:sp>
    </p:spTree>
    <p:extLst>
      <p:ext uri="{BB962C8B-B14F-4D97-AF65-F5344CB8AC3E}">
        <p14:creationId xmlns:p14="http://schemas.microsoft.com/office/powerpoint/2010/main" val="404613553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The Year 1 Phonics Screening Che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84053" y="638617"/>
            <a:ext cx="6848764" cy="492584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174702" y="139810"/>
            <a:ext cx="4096215" cy="1569660"/>
          </a:xfrm>
          <a:prstGeom prst="rect">
            <a:avLst/>
          </a:prstGeom>
          <a:noFill/>
        </p:spPr>
        <p:txBody>
          <a:bodyPr wrap="square" rtlCol="0">
            <a:spAutoFit/>
          </a:bodyPr>
          <a:lstStyle/>
          <a:p>
            <a:r>
              <a:rPr lang="en-GB" sz="4800" dirty="0" smtClean="0"/>
              <a:t>What does it</a:t>
            </a:r>
          </a:p>
          <a:p>
            <a:r>
              <a:rPr lang="en-GB" sz="4800" dirty="0" smtClean="0"/>
              <a:t> look like?</a:t>
            </a:r>
            <a:endParaRPr lang="en-GB" sz="4800" dirty="0"/>
          </a:p>
        </p:txBody>
      </p:sp>
      <p:sp>
        <p:nvSpPr>
          <p:cNvPr id="8" name="TextBox 7"/>
          <p:cNvSpPr txBox="1"/>
          <p:nvPr/>
        </p:nvSpPr>
        <p:spPr>
          <a:xfrm>
            <a:off x="174702" y="2500151"/>
            <a:ext cx="4591770" cy="2308324"/>
          </a:xfrm>
          <a:prstGeom prst="rect">
            <a:avLst/>
          </a:prstGeom>
          <a:noFill/>
        </p:spPr>
        <p:txBody>
          <a:bodyPr wrap="none" rtlCol="0">
            <a:spAutoFit/>
          </a:bodyPr>
          <a:lstStyle/>
          <a:p>
            <a:pPr marL="571500" indent="-571500">
              <a:buFontTx/>
              <a:buChar char="-"/>
            </a:pPr>
            <a:r>
              <a:rPr lang="en-GB" sz="3600" dirty="0" smtClean="0"/>
              <a:t>No sound buttons!</a:t>
            </a:r>
          </a:p>
          <a:p>
            <a:endParaRPr lang="en-GB" sz="3600" dirty="0"/>
          </a:p>
          <a:p>
            <a:pPr marL="571500" indent="-571500">
              <a:buFontTx/>
              <a:buChar char="-"/>
            </a:pPr>
            <a:r>
              <a:rPr lang="en-GB" sz="3600" dirty="0" smtClean="0"/>
              <a:t>Words progressively</a:t>
            </a:r>
          </a:p>
          <a:p>
            <a:r>
              <a:rPr lang="en-GB" sz="3600" dirty="0" smtClean="0"/>
              <a:t> more challenging.</a:t>
            </a:r>
          </a:p>
        </p:txBody>
      </p:sp>
    </p:spTree>
    <p:extLst>
      <p:ext uri="{BB962C8B-B14F-4D97-AF65-F5344CB8AC3E}">
        <p14:creationId xmlns:p14="http://schemas.microsoft.com/office/powerpoint/2010/main" val="384749551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imaging.seesaw.me/?url=http%3A%2F%2Fmagiccam-assets-us-west-2.s3.amazonaws.com%2Fus-2%2F8%2F4%2Fa%2F5%2F3%2F2%2F84a5327f-df15-415d-a198-4c4fce74ff4b.jpg%3A%3A%3A1664879094%3A%3A%3A1209600%3A%3A%3A1%3A%3A%3AB3aLSACOIjp9dtFeyFM1XLh56X-FTlczo1nkC2XqlsuhSEhNwIBxdIbWcTTBiMjXiQix9jlwD7cFXpVYAuP9_Q.jpg&amp;w=1080&amp;h=1080&amp;mode=cli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5358677">
            <a:off x="759260" y="267637"/>
            <a:ext cx="2162471" cy="2872655"/>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s://imaging.seesaw.me/?url=http%3A%2F%2Fmagiccam-assets-us-west-2.s3.amazonaws.com%2Fus-2%2Fe%2F7%2F3%2Fd%2Fe%2Fe%2Fe73dee13-d5a3-45fe-b53b-a809c6fd1c6e.jpg%3A%3A%3A1665087906%3A%3A%3A1209600%3A%3A%3A1%3A%3A%3AYlxZmzxXv4qgx1mWyXvOBESSXQ-bSKzweMjjSZpxnLPIxwnfQkZLZHcnQiPpEFUeVq26cNUcIrcD7tk-ZqKvWA.jpg&amp;w=1080&amp;h=1080&amp;mode=cli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9547" y="2109059"/>
            <a:ext cx="2550058" cy="1912544"/>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https://imaging.seesaw.me/?url=http%3A%2F%2Fmagiccam-assets-us-west-2.s3.amazonaws.com%2Fus-2%2F7%2F6%2Fc%2F4%2F7%2Fb%2F76c47b56-02d0-472c-b4d1-9cb850b4772e.jpg%3A%3A%3A1664725153%3A%3A%3A1209600%3A%3A%3A1%3A%3A%3A0-2CJRNJG1K6vfOOsTCy-ge5DbMoCPai_jFJzwzNKJT08fuAG8fL59ZWBcxkKLWd6v-7j3tiIst-fb3CkCLbfw.jpg&amp;w=1080&amp;h=1080&amp;mode=clip"/>
          <p:cNvPicPr>
            <a:picLocks noChangeAspect="1" noChangeArrowheads="1"/>
          </p:cNvPicPr>
          <p:nvPr/>
        </p:nvPicPr>
        <p:blipFill rotWithShape="1">
          <a:blip r:embed="rId4">
            <a:extLst>
              <a:ext uri="{28A0092B-C50C-407E-A947-70E740481C1C}">
                <a14:useLocalDpi xmlns:a14="http://schemas.microsoft.com/office/drawing/2010/main" val="0"/>
              </a:ext>
            </a:extLst>
          </a:blip>
          <a:srcRect l="2245" t="3651" r="3093" b="11186"/>
          <a:stretch/>
        </p:blipFill>
        <p:spPr bwMode="auto">
          <a:xfrm>
            <a:off x="8255044" y="4297017"/>
            <a:ext cx="2941824" cy="1984948"/>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https://imaging.seesaw.me/?url=http%3A%2F%2Fmagiccam-assets-us-west-2.s3.amazonaws.com%2Fus-2%2Ff%2Fd%2Fa%2Fd%2F0%2F4%2Ffdad04c9-4364-4d47-9d97-28e66e264d78.jpg%3A%3A%3A1664690130%3A%3A%3A1209600%3A%3A%3A1%3A%3A%3AQNlxDPRh4N5gALBz2HKYayVCTsns1_3hSXEzgMWDn7oECWF04lca81QH7XX7D99GK3cZT9h7iUKo9RN5uPwVUw.jpg&amp;w=1080&amp;h=1080&amp;mode=clip"/>
          <p:cNvPicPr>
            <a:picLocks noChangeAspect="1" noChangeArrowheads="1"/>
          </p:cNvPicPr>
          <p:nvPr/>
        </p:nvPicPr>
        <p:blipFill rotWithShape="1">
          <a:blip r:embed="rId5">
            <a:extLst>
              <a:ext uri="{28A0092B-C50C-407E-A947-70E740481C1C}">
                <a14:useLocalDpi xmlns:a14="http://schemas.microsoft.com/office/drawing/2010/main" val="0"/>
              </a:ext>
            </a:extLst>
          </a:blip>
          <a:srcRect l="5782" r="3648" b="5087"/>
          <a:stretch/>
        </p:blipFill>
        <p:spPr bwMode="auto">
          <a:xfrm rot="16449074">
            <a:off x="9733581" y="-159908"/>
            <a:ext cx="1822270" cy="2536807"/>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https://imaging.seesaw.me/?url=http%3A%2F%2Fmagiccam-assets-us-west-2.s3.amazonaws.com%2Fus-2%2Fe%2F4%2F7%2F1%2F9%2F4%2Fe4719465-8c26-497a-9330-b27453daf4d5.jpg%3A%3A%3A1665277796%3A%3A%3A1209600%3A%3A%3A1%3A%3A%3Ato-fAp0sIYuh9aV5c5anEyd0tMsl24vez0B_Ws9ZK5EjT6F-qXdbqY12SXsmR0Zi6-g9TDI3ZZgX_bHGnT3FaA.jpg&amp;w=1080&amp;h=1080&amp;mode=clip"/>
          <p:cNvPicPr>
            <a:picLocks noChangeAspect="1" noChangeArrowheads="1"/>
          </p:cNvPicPr>
          <p:nvPr/>
        </p:nvPicPr>
        <p:blipFill rotWithShape="1">
          <a:blip r:embed="rId6">
            <a:extLst>
              <a:ext uri="{28A0092B-C50C-407E-A947-70E740481C1C}">
                <a14:useLocalDpi xmlns:a14="http://schemas.microsoft.com/office/drawing/2010/main" val="0"/>
              </a:ext>
            </a:extLst>
          </a:blip>
          <a:srcRect r="7426" b="3384"/>
          <a:stretch/>
        </p:blipFill>
        <p:spPr bwMode="auto">
          <a:xfrm rot="15899387">
            <a:off x="891174" y="3190681"/>
            <a:ext cx="2379304" cy="3298704"/>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3827772" y="204324"/>
            <a:ext cx="4222898" cy="769441"/>
          </a:xfrm>
          <a:prstGeom prst="rect">
            <a:avLst/>
          </a:prstGeom>
          <a:noFill/>
        </p:spPr>
        <p:txBody>
          <a:bodyPr wrap="square" rtlCol="0">
            <a:spAutoFit/>
          </a:bodyPr>
          <a:lstStyle/>
          <a:p>
            <a:r>
              <a:rPr lang="en-US" sz="4400" dirty="0" smtClean="0"/>
              <a:t>Animal words</a:t>
            </a:r>
            <a:endParaRPr lang="en-GB" sz="4400" dirty="0"/>
          </a:p>
        </p:txBody>
      </p:sp>
      <p:sp>
        <p:nvSpPr>
          <p:cNvPr id="3" name="Cloud Callout 2"/>
          <p:cNvSpPr/>
          <p:nvPr/>
        </p:nvSpPr>
        <p:spPr>
          <a:xfrm>
            <a:off x="3489817" y="831273"/>
            <a:ext cx="3728401" cy="3726872"/>
          </a:xfrm>
          <a:prstGeom prst="cloudCallou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Tx/>
              <a:buChar char="-"/>
            </a:pPr>
            <a:r>
              <a:rPr lang="en-GB" sz="2400" dirty="0" smtClean="0">
                <a:solidFill>
                  <a:schemeClr val="tx1"/>
                </a:solidFill>
              </a:rPr>
              <a:t>Progressive</a:t>
            </a:r>
          </a:p>
          <a:p>
            <a:pPr marL="285750" indent="-285750" algn="ctr">
              <a:buFontTx/>
              <a:buChar char="-"/>
            </a:pPr>
            <a:r>
              <a:rPr lang="en-US" sz="2400" dirty="0" smtClean="0">
                <a:solidFill>
                  <a:schemeClr val="tx1"/>
                </a:solidFill>
              </a:rPr>
              <a:t>Opportunity to read together</a:t>
            </a:r>
          </a:p>
          <a:p>
            <a:pPr marL="285750" indent="-285750" algn="ctr">
              <a:buFontTx/>
              <a:buChar char="-"/>
            </a:pPr>
            <a:r>
              <a:rPr lang="en-US" sz="2400" dirty="0" smtClean="0">
                <a:solidFill>
                  <a:schemeClr val="tx1"/>
                </a:solidFill>
              </a:rPr>
              <a:t>Onus off reading whole book </a:t>
            </a:r>
            <a:r>
              <a:rPr lang="en-US" sz="2400" dirty="0" smtClean="0">
                <a:solidFill>
                  <a:schemeClr val="tx1"/>
                </a:solidFill>
              </a:rPr>
              <a:t>(2 or 3 </a:t>
            </a:r>
            <a:r>
              <a:rPr lang="en-US" sz="2400" dirty="0" err="1" smtClean="0">
                <a:solidFill>
                  <a:schemeClr val="tx1"/>
                </a:solidFill>
              </a:rPr>
              <a:t>mins</a:t>
            </a:r>
            <a:r>
              <a:rPr lang="en-US" sz="2400" dirty="0" smtClean="0">
                <a:solidFill>
                  <a:schemeClr val="tx1"/>
                </a:solidFill>
              </a:rPr>
              <a:t>)</a:t>
            </a:r>
            <a:endParaRPr lang="en-US" sz="2400" dirty="0" smtClean="0">
              <a:solidFill>
                <a:schemeClr val="tx1"/>
              </a:solidFill>
            </a:endParaRPr>
          </a:p>
        </p:txBody>
      </p:sp>
    </p:spTree>
    <p:extLst>
      <p:ext uri="{BB962C8B-B14F-4D97-AF65-F5344CB8AC3E}">
        <p14:creationId xmlns:p14="http://schemas.microsoft.com/office/powerpoint/2010/main" val="20206814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761303" y="2716603"/>
            <a:ext cx="10315576" cy="5658295"/>
          </a:xfrm>
        </p:spPr>
        <p:txBody>
          <a:bodyPr>
            <a:normAutofit/>
          </a:bodyPr>
          <a:lstStyle/>
          <a:p>
            <a:r>
              <a:rPr lang="en-GB" sz="2800" cap="none" dirty="0" smtClean="0"/>
              <a:t>- Daily reading – celebration time!</a:t>
            </a:r>
          </a:p>
          <a:p>
            <a:r>
              <a:rPr lang="en-GB" sz="2800" cap="none" dirty="0" smtClean="0"/>
              <a:t>- Animal words</a:t>
            </a:r>
          </a:p>
          <a:p>
            <a:r>
              <a:rPr lang="en-GB" sz="2800" cap="none" dirty="0" smtClean="0"/>
              <a:t>- Weekly phonics words sent home to read together</a:t>
            </a:r>
          </a:p>
          <a:p>
            <a:r>
              <a:rPr lang="en-GB" sz="2800" cap="none" dirty="0" smtClean="0"/>
              <a:t>- Share stories- read to your child for enjoyment</a:t>
            </a:r>
          </a:p>
          <a:p>
            <a:endParaRPr lang="en-GB" sz="2800" dirty="0"/>
          </a:p>
          <a:p>
            <a:endParaRPr lang="en-GB" sz="3600" dirty="0"/>
          </a:p>
        </p:txBody>
      </p:sp>
      <p:pic>
        <p:nvPicPr>
          <p:cNvPr id="7170" name="Picture 2" descr="Homework | The Forest High Schoo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8463" y="144966"/>
            <a:ext cx="8858250" cy="2305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738095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713551" y="904758"/>
            <a:ext cx="8791575" cy="2842305"/>
          </a:xfrm>
        </p:spPr>
        <p:txBody>
          <a:bodyPr>
            <a:normAutofit/>
          </a:bodyPr>
          <a:lstStyle/>
          <a:p>
            <a:endParaRPr lang="en-GB" dirty="0"/>
          </a:p>
          <a:p>
            <a:r>
              <a:rPr lang="en-GB" sz="4400" dirty="0"/>
              <a:t>THANK </a:t>
            </a:r>
            <a:r>
              <a:rPr lang="en-GB" sz="4400" dirty="0" smtClean="0"/>
              <a:t>YOU!</a:t>
            </a:r>
            <a:endParaRPr lang="en-GB" sz="4400" dirty="0"/>
          </a:p>
          <a:p>
            <a:r>
              <a:rPr lang="en-GB" sz="3600" cap="none" dirty="0" smtClean="0"/>
              <a:t>Any questions?</a:t>
            </a:r>
            <a:endParaRPr lang="en-GB" sz="3600" cap="none" dirty="0"/>
          </a:p>
        </p:txBody>
      </p:sp>
      <p:pic>
        <p:nvPicPr>
          <p:cNvPr id="3074" name="Picture 2" descr="We asked kids to send us their burning questions – here are 5 of our  favorites from 20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21296" y="1575517"/>
            <a:ext cx="4437643" cy="33282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0797973"/>
      </p:ext>
    </p:extLst>
  </p:cSld>
  <p:clrMapOvr>
    <a:masterClrMapping/>
  </p:clrMapOvr>
  <p:timing>
    <p:tnLst>
      <p:par>
        <p:cTn id="1" dur="indefinite" restart="never" nodeType="tmRoot"/>
      </p:par>
    </p:tnLst>
  </p:timing>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TM10001114[[fn=Gallery]]</Template>
  <TotalTime>1561</TotalTime>
  <Words>484</Words>
  <Application>Microsoft Office PowerPoint</Application>
  <PresentationFormat>Widescreen</PresentationFormat>
  <Paragraphs>90</Paragraphs>
  <Slides>17</Slides>
  <Notes>2</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Calibri</vt:lpstr>
      <vt:lpstr>Gill Sans MT</vt:lpstr>
      <vt:lpstr>Wingdings</vt:lpstr>
      <vt:lpstr>Gallery</vt:lpstr>
      <vt:lpstr>Reading In Year One</vt:lpstr>
      <vt:lpstr>Meeting focus:</vt:lpstr>
      <vt:lpstr>WHAT READING DO WE DO IN YEAR 1?</vt:lpstr>
      <vt:lpstr>          Reading information pack</vt:lpstr>
      <vt:lpstr>Daily Read Write Inc. Sessions (phonics)  </vt:lpstr>
      <vt:lpstr>What is phonics?  “Phonics is a way of teaching children how to read (and write). It helps children hear, identify and use different sounds that distinguish one word from another in the English language.” (National Literacy Trust) </vt:lpstr>
      <vt:lpstr>Fred Talk!</vt:lpstr>
      <vt:lpstr>Green words</vt:lpstr>
      <vt:lpstr>Set 2 sounds</vt:lpstr>
      <vt:lpstr>PowerPoint Presentation</vt:lpstr>
      <vt:lpstr>Supporting phonics at home</vt:lpstr>
      <vt:lpstr>Changing Books</vt:lpstr>
      <vt:lpstr>Phonics screener</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Reading In Year One</dc:title>
  <dc:creator>Elisa Cooke</dc:creator>
  <cp:lastModifiedBy>Elisa Cooke</cp:lastModifiedBy>
  <cp:revision>77</cp:revision>
  <cp:lastPrinted>2022-10-17T13:51:55Z</cp:lastPrinted>
  <dcterms:created xsi:type="dcterms:W3CDTF">2019-10-02T08:32:01Z</dcterms:created>
  <dcterms:modified xsi:type="dcterms:W3CDTF">2022-10-17T14:02:36Z</dcterms:modified>
</cp:coreProperties>
</file>