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4"/>
  </p:notesMasterIdLst>
  <p:handoutMasterIdLst>
    <p:handoutMasterId r:id="rId15"/>
  </p:handoutMasterIdLst>
  <p:sldIdLst>
    <p:sldId id="277" r:id="rId2"/>
    <p:sldId id="258" r:id="rId3"/>
    <p:sldId id="264" r:id="rId4"/>
    <p:sldId id="278" r:id="rId5"/>
    <p:sldId id="279" r:id="rId6"/>
    <p:sldId id="280" r:id="rId7"/>
    <p:sldId id="281" r:id="rId8"/>
    <p:sldId id="282" r:id="rId9"/>
    <p:sldId id="283" r:id="rId10"/>
    <p:sldId id="284" r:id="rId11"/>
    <p:sldId id="285" r:id="rId12"/>
    <p:sldId id="267" r:id="rId13"/>
  </p:sldIdLst>
  <p:sldSz cx="9144000" cy="6858000" type="screen4x3"/>
  <p:notesSz cx="6858000" cy="9144000"/>
  <p:embeddedFontLst>
    <p:embeddedFont>
      <p:font typeface="Calibri" panose="020F0502020204030204" pitchFamily="34" charset="0"/>
      <p:regular r:id="rId16"/>
      <p:bold r:id="rId17"/>
      <p:italic r:id="rId18"/>
      <p:boldItalic r:id="rId19"/>
    </p:embeddedFont>
    <p:embeddedFont>
      <p:font typeface="Roboto" panose="02000000000000000000" pitchFamily="2" charset="0"/>
      <p:regular r:id="rId20"/>
      <p:bold r:id="rId21"/>
      <p:italic r:id="rId22"/>
      <p:boldItalic r:id="rId23"/>
    </p:embeddedFont>
    <p:embeddedFont>
      <p:font typeface="Twinkl" panose="020B0604020202020204" charset="0"/>
      <p:regular r:id="rId24"/>
      <p:bold r:id="rId25"/>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9640"/>
    <a:srgbClr val="E51E21"/>
    <a:srgbClr val="00A8E7"/>
    <a:srgbClr val="F9B000"/>
    <a:srgbClr val="F08215"/>
    <a:srgbClr val="E94E13"/>
    <a:srgbClr val="009386"/>
    <a:srgbClr val="D4963E"/>
    <a:srgbClr val="009F8F"/>
    <a:srgbClr val="97969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showGuides="1">
      <p:cViewPr varScale="1">
        <p:scale>
          <a:sx n="67" d="100"/>
          <a:sy n="67" d="100"/>
        </p:scale>
        <p:origin x="1284" y="32"/>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58" d="100"/>
          <a:sy n="58" d="100"/>
        </p:scale>
        <p:origin x="1962"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3.fntdata"/><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font" Target="fonts/font6.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2.fntdata"/><Relationship Id="rId25" Type="http://schemas.openxmlformats.org/officeDocument/2006/relationships/font" Target="fonts/font10.fntdata"/><Relationship Id="rId2" Type="http://schemas.openxmlformats.org/officeDocument/2006/relationships/slide" Target="slides/slide1.xml"/><Relationship Id="rId16" Type="http://schemas.openxmlformats.org/officeDocument/2006/relationships/font" Target="fonts/font1.fntdata"/><Relationship Id="rId20" Type="http://schemas.openxmlformats.org/officeDocument/2006/relationships/font" Target="fonts/font5.fntdata"/><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9.fntdata"/><Relationship Id="rId5" Type="http://schemas.openxmlformats.org/officeDocument/2006/relationships/slide" Target="slides/slide4.xml"/><Relationship Id="rId15" Type="http://schemas.openxmlformats.org/officeDocument/2006/relationships/handoutMaster" Target="handoutMasters/handoutMaster1.xml"/><Relationship Id="rId23" Type="http://schemas.openxmlformats.org/officeDocument/2006/relationships/font" Target="fonts/font8.fntdata"/><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font" Target="fonts/font4.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 Id="rId22" Type="http://schemas.openxmlformats.org/officeDocument/2006/relationships/font" Target="fonts/font7.fntdata"/><Relationship Id="rId27"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10/07/2021</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10/07/2021</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hyperlink" Target="https://www.twinkl.co.uk/" TargetMode="External"/><Relationship Id="rId2" Type="http://schemas.openxmlformats.org/officeDocument/2006/relationships/image" Target="../media/image1.jpg"/><Relationship Id="rId1" Type="http://schemas.openxmlformats.org/officeDocument/2006/relationships/slideMaster" Target="../slideMasters/slideMaster1.xml"/><Relationship Id="rId4" Type="http://schemas.openxmlformats.org/officeDocument/2006/relationships/hyperlink" Target="https://www.twinkl.co.uk/resources/summer-2020-scheme-of-learning-eyfs-reception-white-rose-maths-supporting-resources-key-stage-1-year-1-year-2/on-the-move-summer-eyfs-white-rose-maths-ks1/spatial-reasoning-mapping-summer-eyfs-white-rose-maths-ks1" TargetMode="Externa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hyperlink" Target="https://www.twinkl.co.uk/" TargetMode="External"/><Relationship Id="rId2" Type="http://schemas.openxmlformats.org/officeDocument/2006/relationships/image" Target="../media/image3.jpg"/><Relationship Id="rId1" Type="http://schemas.openxmlformats.org/officeDocument/2006/relationships/slideMaster" Target="../slideMasters/slideMaster1.xml"/><Relationship Id="rId4" Type="http://schemas.openxmlformats.org/officeDocument/2006/relationships/hyperlink" Target="https://www.twinkl.co.uk/resources/summer-2020-scheme-of-learning-eyfs-reception-white-rose-maths-supporting-resources-key-stage-1-year-1-year-2/on-the-move-summer-eyfs-white-rose-maths-ks1/spatial-reasoning-mapping-summer-eyfs-white-rose-maths-ks1" TargetMode="Externa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a:hlinkClick r:id="rId3"/>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2">
            <a:hlinkClick r:id="rId4"/>
            <a:extLst>
              <a:ext uri="{FF2B5EF4-FFF2-40B4-BE49-F238E27FC236}">
                <a16:creationId xmlns:a16="http://schemas.microsoft.com/office/drawing/2014/main" id="{7D296830-E431-4B2D-B05E-1D8497A7F0D7}"/>
              </a:ext>
            </a:extLst>
          </p:cNvPr>
          <p:cNvSpPr/>
          <p:nvPr userDrawn="1"/>
        </p:nvSpPr>
        <p:spPr>
          <a:xfrm>
            <a:off x="8267700" y="5924550"/>
            <a:ext cx="876300" cy="93345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hlinkClick r:id="rId4"/>
            <a:extLst>
              <a:ext uri="{FF2B5EF4-FFF2-40B4-BE49-F238E27FC236}">
                <a16:creationId xmlns:a16="http://schemas.microsoft.com/office/drawing/2014/main" id="{2420F6D4-A434-4A4E-8F3C-7DC2058FCD6B}"/>
              </a:ext>
            </a:extLst>
          </p:cNvPr>
          <p:cNvSpPr/>
          <p:nvPr userDrawn="1"/>
        </p:nvSpPr>
        <p:spPr>
          <a:xfrm>
            <a:off x="-1" y="5924550"/>
            <a:ext cx="1266825" cy="93345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bg>
      <p:bgPr>
        <a:solidFill>
          <a:schemeClr val="accent4">
            <a:lumMod val="40000"/>
            <a:lumOff val="60000"/>
          </a:schemeClr>
        </a:solidFill>
        <a:effectLst/>
      </p:bgPr>
    </p:bg>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bg>
      <p:bgPr>
        <a:solidFill>
          <a:schemeClr val="accent4">
            <a:lumMod val="40000"/>
            <a:lumOff val="60000"/>
          </a:schemeClr>
        </a:solid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bg>
      <p:bgPr>
        <a:solidFill>
          <a:schemeClr val="accent4">
            <a:lumMod val="40000"/>
            <a:lumOff val="60000"/>
          </a:schemeClr>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Rectangle 3">
            <a:hlinkClick r:id="rId3"/>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2">
            <a:hlinkClick r:id="rId4"/>
            <a:extLst>
              <a:ext uri="{FF2B5EF4-FFF2-40B4-BE49-F238E27FC236}">
                <a16:creationId xmlns:a16="http://schemas.microsoft.com/office/drawing/2014/main" id="{24831E59-8D3D-4547-BA4C-E294B6ACE0C5}"/>
              </a:ext>
            </a:extLst>
          </p:cNvPr>
          <p:cNvSpPr/>
          <p:nvPr userDrawn="1"/>
        </p:nvSpPr>
        <p:spPr>
          <a:xfrm>
            <a:off x="8267700" y="5924550"/>
            <a:ext cx="876300" cy="93345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hlinkClick r:id="rId4"/>
            <a:extLst>
              <a:ext uri="{FF2B5EF4-FFF2-40B4-BE49-F238E27FC236}">
                <a16:creationId xmlns:a16="http://schemas.microsoft.com/office/drawing/2014/main" id="{127F4610-6C71-415E-9CFE-E64E3F2403C2}"/>
              </a:ext>
            </a:extLst>
          </p:cNvPr>
          <p:cNvSpPr/>
          <p:nvPr userDrawn="1"/>
        </p:nvSpPr>
        <p:spPr>
          <a:xfrm>
            <a:off x="-1" y="5924550"/>
            <a:ext cx="1266825" cy="93345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18A0DB"/>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6.png"/><Relationship Id="rId7" Type="http://schemas.openxmlformats.org/officeDocument/2006/relationships/image" Target="../media/image10.png"/><Relationship Id="rId12" Type="http://schemas.openxmlformats.org/officeDocument/2006/relationships/image" Target="../media/image15.png"/><Relationship Id="rId2" Type="http://schemas.openxmlformats.org/officeDocument/2006/relationships/image" Target="../media/image5.png"/><Relationship Id="rId1" Type="http://schemas.openxmlformats.org/officeDocument/2006/relationships/slideLayout" Target="../slideLayouts/slideLayout3.xml"/><Relationship Id="rId6" Type="http://schemas.openxmlformats.org/officeDocument/2006/relationships/image" Target="../media/image9.png"/><Relationship Id="rId11" Type="http://schemas.openxmlformats.org/officeDocument/2006/relationships/image" Target="../media/image14.png"/><Relationship Id="rId5" Type="http://schemas.openxmlformats.org/officeDocument/2006/relationships/image" Target="../media/image8.png"/><Relationship Id="rId10" Type="http://schemas.openxmlformats.org/officeDocument/2006/relationships/image" Target="../media/image13.png"/><Relationship Id="rId4" Type="http://schemas.openxmlformats.org/officeDocument/2006/relationships/image" Target="../media/image7.png"/><Relationship Id="rId9" Type="http://schemas.openxmlformats.org/officeDocument/2006/relationships/image" Target="../media/image12.png"/></Relationships>
</file>

<file path=ppt/slides/_rels/slide5.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17.png"/><Relationship Id="rId7" Type="http://schemas.openxmlformats.org/officeDocument/2006/relationships/image" Target="../media/image21.png"/><Relationship Id="rId12" Type="http://schemas.openxmlformats.org/officeDocument/2006/relationships/image" Target="../media/image26.png"/><Relationship Id="rId2" Type="http://schemas.openxmlformats.org/officeDocument/2006/relationships/image" Target="../media/image16.png"/><Relationship Id="rId1" Type="http://schemas.openxmlformats.org/officeDocument/2006/relationships/slideLayout" Target="../slideLayouts/slideLayout3.xml"/><Relationship Id="rId6" Type="http://schemas.openxmlformats.org/officeDocument/2006/relationships/image" Target="../media/image20.png"/><Relationship Id="rId11" Type="http://schemas.openxmlformats.org/officeDocument/2006/relationships/image" Target="../media/image25.png"/><Relationship Id="rId5" Type="http://schemas.openxmlformats.org/officeDocument/2006/relationships/image" Target="../media/image19.png"/><Relationship Id="rId10" Type="http://schemas.openxmlformats.org/officeDocument/2006/relationships/image" Target="../media/image24.png"/><Relationship Id="rId4" Type="http://schemas.openxmlformats.org/officeDocument/2006/relationships/image" Target="../media/image18.png"/><Relationship Id="rId9" Type="http://schemas.openxmlformats.org/officeDocument/2006/relationships/image" Target="../media/image23.png"/></Relationships>
</file>

<file path=ppt/slides/_rels/slide6.xml.rels><?xml version="1.0" encoding="UTF-8" standalone="yes"?>
<Relationships xmlns="http://schemas.openxmlformats.org/package/2006/relationships"><Relationship Id="rId8" Type="http://schemas.openxmlformats.org/officeDocument/2006/relationships/image" Target="../media/image33.tiff"/><Relationship Id="rId3" Type="http://schemas.openxmlformats.org/officeDocument/2006/relationships/image" Target="../media/image28.tiff"/><Relationship Id="rId7" Type="http://schemas.openxmlformats.org/officeDocument/2006/relationships/image" Target="../media/image32.tiff"/><Relationship Id="rId2" Type="http://schemas.openxmlformats.org/officeDocument/2006/relationships/image" Target="../media/image27.png"/><Relationship Id="rId1" Type="http://schemas.openxmlformats.org/officeDocument/2006/relationships/slideLayout" Target="../slideLayouts/slideLayout3.xml"/><Relationship Id="rId6" Type="http://schemas.openxmlformats.org/officeDocument/2006/relationships/image" Target="../media/image31.png"/><Relationship Id="rId5" Type="http://schemas.openxmlformats.org/officeDocument/2006/relationships/image" Target="../media/image30.tiff"/><Relationship Id="rId4" Type="http://schemas.openxmlformats.org/officeDocument/2006/relationships/image" Target="../media/image29.png"/><Relationship Id="rId9" Type="http://schemas.openxmlformats.org/officeDocument/2006/relationships/image" Target="../media/image34.png"/></Relationships>
</file>

<file path=ppt/slides/_rels/slide7.xml.rels><?xml version="1.0" encoding="UTF-8" standalone="yes"?>
<Relationships xmlns="http://schemas.openxmlformats.org/package/2006/relationships"><Relationship Id="rId8" Type="http://schemas.openxmlformats.org/officeDocument/2006/relationships/image" Target="../media/image40.tiff"/><Relationship Id="rId3" Type="http://schemas.openxmlformats.org/officeDocument/2006/relationships/image" Target="../media/image36.png"/><Relationship Id="rId7" Type="http://schemas.openxmlformats.org/officeDocument/2006/relationships/image" Target="../media/image39.png"/><Relationship Id="rId12" Type="http://schemas.openxmlformats.org/officeDocument/2006/relationships/image" Target="../media/image44.png"/><Relationship Id="rId2" Type="http://schemas.openxmlformats.org/officeDocument/2006/relationships/image" Target="../media/image35.png"/><Relationship Id="rId1" Type="http://schemas.openxmlformats.org/officeDocument/2006/relationships/slideLayout" Target="../slideLayouts/slideLayout3.xml"/><Relationship Id="rId6" Type="http://schemas.openxmlformats.org/officeDocument/2006/relationships/image" Target="../media/image30.tiff"/><Relationship Id="rId11" Type="http://schemas.openxmlformats.org/officeDocument/2006/relationships/image" Target="../media/image43.png"/><Relationship Id="rId5" Type="http://schemas.openxmlformats.org/officeDocument/2006/relationships/image" Target="../media/image38.png"/><Relationship Id="rId10" Type="http://schemas.openxmlformats.org/officeDocument/2006/relationships/image" Target="../media/image42.tiff"/><Relationship Id="rId4" Type="http://schemas.openxmlformats.org/officeDocument/2006/relationships/image" Target="../media/image37.png"/><Relationship Id="rId9" Type="http://schemas.openxmlformats.org/officeDocument/2006/relationships/image" Target="../media/image41.png"/></Relationships>
</file>

<file path=ppt/slides/_rels/slide8.xml.rels><?xml version="1.0" encoding="UTF-8" standalone="yes"?>
<Relationships xmlns="http://schemas.openxmlformats.org/package/2006/relationships"><Relationship Id="rId8" Type="http://schemas.openxmlformats.org/officeDocument/2006/relationships/image" Target="../media/image51.png"/><Relationship Id="rId13" Type="http://schemas.openxmlformats.org/officeDocument/2006/relationships/image" Target="../media/image56.tiff"/><Relationship Id="rId3" Type="http://schemas.openxmlformats.org/officeDocument/2006/relationships/image" Target="../media/image46.png"/><Relationship Id="rId7" Type="http://schemas.openxmlformats.org/officeDocument/2006/relationships/image" Target="../media/image50.png"/><Relationship Id="rId12" Type="http://schemas.openxmlformats.org/officeDocument/2006/relationships/image" Target="../media/image55.png"/><Relationship Id="rId2" Type="http://schemas.openxmlformats.org/officeDocument/2006/relationships/image" Target="../media/image45.png"/><Relationship Id="rId1" Type="http://schemas.openxmlformats.org/officeDocument/2006/relationships/slideLayout" Target="../slideLayouts/slideLayout3.xml"/><Relationship Id="rId6" Type="http://schemas.openxmlformats.org/officeDocument/2006/relationships/image" Target="../media/image49.png"/><Relationship Id="rId11" Type="http://schemas.openxmlformats.org/officeDocument/2006/relationships/image" Target="../media/image54.png"/><Relationship Id="rId5" Type="http://schemas.openxmlformats.org/officeDocument/2006/relationships/image" Target="../media/image48.png"/><Relationship Id="rId10" Type="http://schemas.openxmlformats.org/officeDocument/2006/relationships/image" Target="../media/image53.tiff"/><Relationship Id="rId4" Type="http://schemas.openxmlformats.org/officeDocument/2006/relationships/image" Target="../media/image47.png"/><Relationship Id="rId9" Type="http://schemas.openxmlformats.org/officeDocument/2006/relationships/image" Target="../media/image52.png"/><Relationship Id="rId14" Type="http://schemas.openxmlformats.org/officeDocument/2006/relationships/image" Target="../media/image57.png"/></Relationships>
</file>

<file path=ppt/slides/_rels/slide9.xml.rels><?xml version="1.0" encoding="UTF-8" standalone="yes"?>
<Relationships xmlns="http://schemas.openxmlformats.org/package/2006/relationships"><Relationship Id="rId8" Type="http://schemas.openxmlformats.org/officeDocument/2006/relationships/image" Target="../media/image64.png"/><Relationship Id="rId13" Type="http://schemas.openxmlformats.org/officeDocument/2006/relationships/image" Target="../media/image69.png"/><Relationship Id="rId3" Type="http://schemas.openxmlformats.org/officeDocument/2006/relationships/image" Target="../media/image59.tiff"/><Relationship Id="rId7" Type="http://schemas.openxmlformats.org/officeDocument/2006/relationships/image" Target="../media/image63.png"/><Relationship Id="rId12" Type="http://schemas.openxmlformats.org/officeDocument/2006/relationships/image" Target="../media/image68.tiff"/><Relationship Id="rId2" Type="http://schemas.openxmlformats.org/officeDocument/2006/relationships/image" Target="../media/image58.png"/><Relationship Id="rId16" Type="http://schemas.openxmlformats.org/officeDocument/2006/relationships/image" Target="../media/image72.png"/><Relationship Id="rId1" Type="http://schemas.openxmlformats.org/officeDocument/2006/relationships/slideLayout" Target="../slideLayouts/slideLayout3.xml"/><Relationship Id="rId6" Type="http://schemas.openxmlformats.org/officeDocument/2006/relationships/image" Target="../media/image62.png"/><Relationship Id="rId11" Type="http://schemas.openxmlformats.org/officeDocument/2006/relationships/image" Target="../media/image67.png"/><Relationship Id="rId5" Type="http://schemas.openxmlformats.org/officeDocument/2006/relationships/image" Target="../media/image61.png"/><Relationship Id="rId15" Type="http://schemas.openxmlformats.org/officeDocument/2006/relationships/image" Target="../media/image71.tiff"/><Relationship Id="rId10" Type="http://schemas.openxmlformats.org/officeDocument/2006/relationships/image" Target="../media/image66.png"/><Relationship Id="rId4" Type="http://schemas.openxmlformats.org/officeDocument/2006/relationships/image" Target="../media/image60.png"/><Relationship Id="rId9" Type="http://schemas.openxmlformats.org/officeDocument/2006/relationships/image" Target="../media/image65.tiff"/><Relationship Id="rId14" Type="http://schemas.openxmlformats.org/officeDocument/2006/relationships/image" Target="../media/image70.png"/></Relationships>
</file>

<file path=ppt/slides/_rels/slide10.xml.rels><?xml version="1.0" encoding="UTF-8" standalone="yes"?>
<Relationships xmlns="http://schemas.openxmlformats.org/package/2006/relationships"><Relationship Id="rId3" Type="http://schemas.openxmlformats.org/officeDocument/2006/relationships/image" Target="../media/image74.png"/><Relationship Id="rId7" Type="http://schemas.openxmlformats.org/officeDocument/2006/relationships/image" Target="../media/image78.png"/><Relationship Id="rId2" Type="http://schemas.openxmlformats.org/officeDocument/2006/relationships/image" Target="../media/image73.png"/><Relationship Id="rId1" Type="http://schemas.openxmlformats.org/officeDocument/2006/relationships/slideLayout" Target="../slideLayouts/slideLayout3.xml"/><Relationship Id="rId6" Type="http://schemas.openxmlformats.org/officeDocument/2006/relationships/image" Target="../media/image77.png"/><Relationship Id="rId5" Type="http://schemas.openxmlformats.org/officeDocument/2006/relationships/image" Target="../media/image76.png"/><Relationship Id="rId4" Type="http://schemas.openxmlformats.org/officeDocument/2006/relationships/image" Target="../media/image75.png"/></Relationships>
</file>

<file path=ppt/slides/_rels/slide11.xml.rels><?xml version="1.0" encoding="UTF-8" standalone="yes"?>
<Relationships xmlns="http://schemas.openxmlformats.org/package/2006/relationships"><Relationship Id="rId2" Type="http://schemas.openxmlformats.org/officeDocument/2006/relationships/image" Target="../media/image79.pn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57200" y="608442"/>
            <a:ext cx="8220075" cy="652318"/>
          </a:xfrm>
        </p:spPr>
        <p:txBody>
          <a:bodyPr/>
          <a:lstStyle/>
          <a:p>
            <a:pPr algn="ctr"/>
            <a:r>
              <a:rPr lang="en-GB" altLang="en-US" sz="2800" dirty="0">
                <a:solidFill>
                  <a:schemeClr val="accent1"/>
                </a:solidFill>
                <a:latin typeface="Roboto" panose="02000000000000000000" pitchFamily="2" charset="0"/>
                <a:ea typeface="Roboto" panose="02000000000000000000" pitchFamily="2" charset="0"/>
                <a:cs typeface="Arial" panose="020B0604020202020204" pitchFamily="34" charset="0"/>
              </a:rPr>
              <a:t>Disclaimer/s</a:t>
            </a:r>
          </a:p>
        </p:txBody>
      </p:sp>
      <p:sp>
        <p:nvSpPr>
          <p:cNvPr id="14" name="Title 2"/>
          <p:cNvSpPr>
            <a:spLocks/>
          </p:cNvSpPr>
          <p:nvPr/>
        </p:nvSpPr>
        <p:spPr bwMode="auto">
          <a:xfrm>
            <a:off x="457200" y="6283683"/>
            <a:ext cx="8220075" cy="715963"/>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eaLnBrk="1" hangingPunct="1">
              <a:lnSpc>
                <a:spcPct val="90000"/>
              </a:lnSpc>
            </a:pPr>
            <a:r>
              <a:rPr lang="en-GB" altLang="en-US" sz="1000" dirty="0">
                <a:solidFill>
                  <a:schemeClr val="bg1"/>
                </a:solidFill>
                <a:latin typeface="Roboto" panose="02000000000000000000" pitchFamily="2" charset="0"/>
                <a:ea typeface="Roboto" panose="02000000000000000000" pitchFamily="2" charset="0"/>
                <a:cs typeface="Arial" panose="020B0604020202020204" pitchFamily="34" charset="0"/>
              </a:rPr>
              <a:t>You may wish to delete this slide before beginning the presentation.</a:t>
            </a:r>
          </a:p>
        </p:txBody>
      </p:sp>
      <p:grpSp>
        <p:nvGrpSpPr>
          <p:cNvPr id="10" name="Group 9"/>
          <p:cNvGrpSpPr/>
          <p:nvPr/>
        </p:nvGrpSpPr>
        <p:grpSpPr>
          <a:xfrm>
            <a:off x="743837" y="1471737"/>
            <a:ext cx="7644513" cy="2295228"/>
            <a:chOff x="743837" y="1344834"/>
            <a:chExt cx="7644513" cy="2295228"/>
          </a:xfrm>
        </p:grpSpPr>
        <p:sp>
          <p:nvSpPr>
            <p:cNvPr id="6" name="Rectangle 5"/>
            <p:cNvSpPr/>
            <p:nvPr/>
          </p:nvSpPr>
          <p:spPr>
            <a:xfrm>
              <a:off x="743837" y="1344834"/>
              <a:ext cx="1266195" cy="273960"/>
            </a:xfrm>
            <a:prstGeom prst="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r>
                <a:rPr lang="en-GB" sz="1600" b="1" dirty="0">
                  <a:latin typeface="Roboto" panose="02000000000000000000" pitchFamily="2" charset="0"/>
                  <a:ea typeface="Roboto" panose="02000000000000000000" pitchFamily="2" charset="0"/>
                </a:rPr>
                <a:t>Animations</a:t>
              </a:r>
            </a:p>
          </p:txBody>
        </p:sp>
        <p:sp>
          <p:nvSpPr>
            <p:cNvPr id="8" name="Rectangle 7"/>
            <p:cNvSpPr/>
            <p:nvPr/>
          </p:nvSpPr>
          <p:spPr>
            <a:xfrm>
              <a:off x="755650" y="1618794"/>
              <a:ext cx="7632700" cy="2021268"/>
            </a:xfrm>
            <a:prstGeom prst="rect">
              <a:avLst/>
            </a:prstGeom>
            <a:noFill/>
            <a:ln w="19050">
              <a:solidFill>
                <a:srgbClr val="18A0DB"/>
              </a:solidFill>
            </a:ln>
          </p:spPr>
          <p:txBody>
            <a:bodyPr wrap="square" lIns="216000" tIns="216000" rIns="216000" bIns="216000">
              <a:spAutoFit/>
            </a:bodyPr>
            <a:lstStyle/>
            <a:p>
              <a:pPr>
                <a:spcAft>
                  <a:spcPts val="600"/>
                </a:spcAft>
              </a:pPr>
              <a:r>
                <a:rPr lang="en-GB" sz="1400" dirty="0">
                  <a:latin typeface="Roboto" panose="02000000000000000000" pitchFamily="2" charset="0"/>
                  <a:ea typeface="Roboto" panose="02000000000000000000" pitchFamily="2" charset="0"/>
                </a:rPr>
                <a:t>This resource has been designed with animations to make it as fun and engaging as possible. To view the content in the correct formatting, please view the PowerPoint in ‘slide show mode’. This takes you from desktop to presentation mode. If you view the slides out of ‘slide show mode’, you may find that some of the text and images overlap each other and/or are difficult to read. </a:t>
              </a:r>
            </a:p>
            <a:p>
              <a:pPr>
                <a:spcAft>
                  <a:spcPts val="600"/>
                </a:spcAft>
              </a:pPr>
              <a:r>
                <a:rPr lang="en-GB" sz="1400" dirty="0">
                  <a:latin typeface="Roboto" panose="02000000000000000000" pitchFamily="2" charset="0"/>
                  <a:ea typeface="Roboto" panose="02000000000000000000" pitchFamily="2" charset="0"/>
                </a:rPr>
                <a:t>To enter slide show mode, go to the </a:t>
              </a:r>
              <a:r>
                <a:rPr lang="en-GB" sz="1400" b="1" dirty="0">
                  <a:latin typeface="Roboto" panose="02000000000000000000" pitchFamily="2" charset="0"/>
                  <a:ea typeface="Roboto" panose="02000000000000000000" pitchFamily="2" charset="0"/>
                </a:rPr>
                <a:t>slide show menu tab </a:t>
              </a:r>
              <a:r>
                <a:rPr lang="en-GB" sz="1400" dirty="0">
                  <a:latin typeface="Roboto" panose="02000000000000000000" pitchFamily="2" charset="0"/>
                  <a:ea typeface="Roboto" panose="02000000000000000000" pitchFamily="2" charset="0"/>
                </a:rPr>
                <a:t>and select either </a:t>
              </a:r>
              <a:r>
                <a:rPr lang="en-GB" sz="1400" b="1" dirty="0">
                  <a:latin typeface="Roboto" panose="02000000000000000000" pitchFamily="2" charset="0"/>
                  <a:ea typeface="Roboto" panose="02000000000000000000" pitchFamily="2" charset="0"/>
                </a:rPr>
                <a:t>from beginning</a:t>
              </a:r>
              <a:r>
                <a:rPr lang="en-GB" sz="1400" dirty="0">
                  <a:latin typeface="Roboto" panose="02000000000000000000" pitchFamily="2" charset="0"/>
                  <a:ea typeface="Roboto" panose="02000000000000000000" pitchFamily="2" charset="0"/>
                </a:rPr>
                <a:t> </a:t>
              </a:r>
              <a:r>
                <a:rPr lang="en-GB" sz="1400" b="1" dirty="0">
                  <a:latin typeface="Roboto" panose="02000000000000000000" pitchFamily="2" charset="0"/>
                  <a:ea typeface="Roboto" panose="02000000000000000000" pitchFamily="2" charset="0"/>
                </a:rPr>
                <a:t>or from current slide</a:t>
              </a:r>
              <a:r>
                <a:rPr lang="en-GB" sz="1400" dirty="0">
                  <a:latin typeface="Roboto" panose="02000000000000000000" pitchFamily="2" charset="0"/>
                  <a:ea typeface="Roboto" panose="02000000000000000000" pitchFamily="2" charset="0"/>
                </a:rPr>
                <a:t>.</a:t>
              </a:r>
            </a:p>
          </p:txBody>
        </p:sp>
      </p:grpSp>
      <p:sp>
        <p:nvSpPr>
          <p:cNvPr id="2" name="Rectangle 1"/>
          <p:cNvSpPr/>
          <p:nvPr/>
        </p:nvSpPr>
        <p:spPr>
          <a:xfrm>
            <a:off x="743836" y="1163960"/>
            <a:ext cx="7644513" cy="307777"/>
          </a:xfrm>
          <a:prstGeom prst="rect">
            <a:avLst/>
          </a:prstGeom>
        </p:spPr>
        <p:txBody>
          <a:bodyPr wrap="square">
            <a:spAutoFit/>
          </a:bodyPr>
          <a:lstStyle/>
          <a:p>
            <a:pPr algn="ctr"/>
            <a:r>
              <a:rPr lang="en-GB" sz="1400" dirty="0">
                <a:latin typeface="Roboto" panose="02000000000000000000" pitchFamily="2" charset="0"/>
                <a:ea typeface="Roboto" panose="02000000000000000000" pitchFamily="2" charset="0"/>
              </a:rPr>
              <a:t>We hope you find the information on our website and resources useful. </a:t>
            </a:r>
            <a:endParaRPr lang="en-GB" sz="1400" dirty="0"/>
          </a:p>
        </p:txBody>
      </p:sp>
    </p:spTree>
    <p:extLst>
      <p:ext uri="{BB962C8B-B14F-4D97-AF65-F5344CB8AC3E}">
        <p14:creationId xmlns:p14="http://schemas.microsoft.com/office/powerpoint/2010/main" val="286297494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ounded Rectangle 4">
            <a:extLst>
              <a:ext uri="{FF2B5EF4-FFF2-40B4-BE49-F238E27FC236}">
                <a16:creationId xmlns:a16="http://schemas.microsoft.com/office/drawing/2014/main" id="{5DB9BCB3-42B5-41CE-927F-67EDC95EB982}"/>
              </a:ext>
            </a:extLst>
          </p:cNvPr>
          <p:cNvSpPr/>
          <p:nvPr/>
        </p:nvSpPr>
        <p:spPr bwMode="auto">
          <a:xfrm>
            <a:off x="457198" y="438151"/>
            <a:ext cx="8220075" cy="5957887"/>
          </a:xfrm>
          <a:prstGeom prst="roundRect">
            <a:avLst>
              <a:gd name="adj" fmla="val 2649"/>
            </a:avLst>
          </a:prstGeom>
          <a:blipFill dpi="0" rotWithShape="1">
            <a:blip r:embed="rId2" cstate="print">
              <a:extLst>
                <a:ext uri="{28A0092B-C50C-407E-A947-70E740481C1C}">
                  <a14:useLocalDpi xmlns:a14="http://schemas.microsoft.com/office/drawing/2010/main" val="0"/>
                </a:ext>
              </a:extLst>
            </a:blip>
            <a:srcRect/>
            <a:stretch>
              <a:fillRect/>
            </a:stretch>
          </a:blip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2" name="TextBox 1">
            <a:extLst>
              <a:ext uri="{FF2B5EF4-FFF2-40B4-BE49-F238E27FC236}">
                <a16:creationId xmlns:a16="http://schemas.microsoft.com/office/drawing/2014/main" id="{0AD5FB06-FFB9-41C8-8121-345DADBE7D39}"/>
              </a:ext>
            </a:extLst>
          </p:cNvPr>
          <p:cNvSpPr txBox="1"/>
          <p:nvPr/>
        </p:nvSpPr>
        <p:spPr>
          <a:xfrm>
            <a:off x="652460" y="581118"/>
            <a:ext cx="7829550" cy="1477328"/>
          </a:xfrm>
          <a:prstGeom prst="rect">
            <a:avLst/>
          </a:prstGeom>
          <a:solidFill>
            <a:schemeClr val="bg1"/>
          </a:solidFill>
        </p:spPr>
        <p:txBody>
          <a:bodyPr wrap="square" rtlCol="0">
            <a:spAutoFit/>
          </a:bodyPr>
          <a:lstStyle/>
          <a:p>
            <a:r>
              <a:rPr lang="en-GB" dirty="0"/>
              <a:t>Oh no! Some of the characters from our favourite fairy tales need some help to find their way. Can you use the map on each slide to help them?</a:t>
            </a:r>
          </a:p>
          <a:p>
            <a:endParaRPr lang="en-GB" dirty="0"/>
          </a:p>
          <a:p>
            <a:r>
              <a:rPr lang="en-GB" dirty="0"/>
              <a:t>Remember, there may be more than one way to solve the problem and answer the question.</a:t>
            </a:r>
          </a:p>
        </p:txBody>
      </p:sp>
    </p:spTree>
    <p:extLst>
      <p:ext uri="{BB962C8B-B14F-4D97-AF65-F5344CB8AC3E}">
        <p14:creationId xmlns:p14="http://schemas.microsoft.com/office/powerpoint/2010/main" val="128623721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76200" y="478895"/>
            <a:ext cx="5888557" cy="994306"/>
          </a:xfrm>
        </p:spPr>
        <p:txBody>
          <a:bodyPr/>
          <a:lstStyle/>
          <a:p>
            <a:r>
              <a:rPr lang="en-GB" sz="3600" dirty="0">
                <a:latin typeface="+mn-lt"/>
              </a:rPr>
              <a:t>Jack and the Beanstalk</a:t>
            </a:r>
          </a:p>
        </p:txBody>
      </p:sp>
      <p:sp>
        <p:nvSpPr>
          <p:cNvPr id="2" name="TextBox 1">
            <a:extLst>
              <a:ext uri="{FF2B5EF4-FFF2-40B4-BE49-F238E27FC236}">
                <a16:creationId xmlns:a16="http://schemas.microsoft.com/office/drawing/2014/main" id="{0AD5FB06-FFB9-41C8-8121-345DADBE7D39}"/>
              </a:ext>
            </a:extLst>
          </p:cNvPr>
          <p:cNvSpPr txBox="1"/>
          <p:nvPr/>
        </p:nvSpPr>
        <p:spPr>
          <a:xfrm>
            <a:off x="457198" y="2160756"/>
            <a:ext cx="2321513" cy="1754326"/>
          </a:xfrm>
          <a:prstGeom prst="rect">
            <a:avLst/>
          </a:prstGeom>
          <a:noFill/>
        </p:spPr>
        <p:txBody>
          <a:bodyPr wrap="square" rtlCol="0">
            <a:spAutoFit/>
          </a:bodyPr>
          <a:lstStyle/>
          <a:p>
            <a:r>
              <a:rPr lang="en-GB" dirty="0"/>
              <a:t>Do you think he will get all the way to the market without stopping to talk to the mysterious man with a bag of seeds?</a:t>
            </a:r>
          </a:p>
        </p:txBody>
      </p:sp>
      <p:pic>
        <p:nvPicPr>
          <p:cNvPr id="4" name="Picture 3">
            <a:extLst>
              <a:ext uri="{FF2B5EF4-FFF2-40B4-BE49-F238E27FC236}">
                <a16:creationId xmlns:a16="http://schemas.microsoft.com/office/drawing/2014/main" id="{9EA9E9CA-70EF-4369-A835-2EA3B8386D3D}"/>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984653" y="752759"/>
            <a:ext cx="584139" cy="1171402"/>
          </a:xfrm>
          <a:prstGeom prst="rect">
            <a:avLst/>
          </a:prstGeom>
        </p:spPr>
      </p:pic>
      <p:pic>
        <p:nvPicPr>
          <p:cNvPr id="6" name="Picture 5">
            <a:extLst>
              <a:ext uri="{FF2B5EF4-FFF2-40B4-BE49-F238E27FC236}">
                <a16:creationId xmlns:a16="http://schemas.microsoft.com/office/drawing/2014/main" id="{EA1C53B9-3449-4D94-AB84-6F59B437CF1A}"/>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6942009" y="562624"/>
            <a:ext cx="1397495" cy="724824"/>
          </a:xfrm>
          <a:prstGeom prst="rect">
            <a:avLst/>
          </a:prstGeom>
        </p:spPr>
      </p:pic>
      <p:sp>
        <p:nvSpPr>
          <p:cNvPr id="8" name="TextBox 7">
            <a:extLst>
              <a:ext uri="{FF2B5EF4-FFF2-40B4-BE49-F238E27FC236}">
                <a16:creationId xmlns:a16="http://schemas.microsoft.com/office/drawing/2014/main" id="{FAE72D5B-C431-413B-87B6-C6B2231741D7}"/>
              </a:ext>
            </a:extLst>
          </p:cNvPr>
          <p:cNvSpPr txBox="1"/>
          <p:nvPr/>
        </p:nvSpPr>
        <p:spPr>
          <a:xfrm>
            <a:off x="457198" y="1350024"/>
            <a:ext cx="4749004" cy="646331"/>
          </a:xfrm>
          <a:prstGeom prst="rect">
            <a:avLst/>
          </a:prstGeom>
          <a:noFill/>
        </p:spPr>
        <p:txBody>
          <a:bodyPr wrap="square" rtlCol="0">
            <a:spAutoFit/>
          </a:bodyPr>
          <a:lstStyle/>
          <a:p>
            <a:r>
              <a:rPr lang="en-GB" dirty="0"/>
              <a:t>How will Jack get to the market to sell his cow? Describe a route that he could take.</a:t>
            </a:r>
          </a:p>
        </p:txBody>
      </p:sp>
      <p:grpSp>
        <p:nvGrpSpPr>
          <p:cNvPr id="26" name="Group 25">
            <a:extLst>
              <a:ext uri="{FF2B5EF4-FFF2-40B4-BE49-F238E27FC236}">
                <a16:creationId xmlns:a16="http://schemas.microsoft.com/office/drawing/2014/main" id="{B0AFA5AE-9BE8-4CF9-9109-5C9E4A1FC288}"/>
              </a:ext>
            </a:extLst>
          </p:cNvPr>
          <p:cNvGrpSpPr/>
          <p:nvPr/>
        </p:nvGrpSpPr>
        <p:grpSpPr>
          <a:xfrm>
            <a:off x="2778711" y="2160756"/>
            <a:ext cx="5791613" cy="4095334"/>
            <a:chOff x="2778711" y="2160756"/>
            <a:chExt cx="5791613" cy="4095334"/>
          </a:xfrm>
        </p:grpSpPr>
        <p:pic>
          <p:nvPicPr>
            <p:cNvPr id="7" name="Picture 6">
              <a:extLst>
                <a:ext uri="{FF2B5EF4-FFF2-40B4-BE49-F238E27FC236}">
                  <a16:creationId xmlns:a16="http://schemas.microsoft.com/office/drawing/2014/main" id="{96C94B2F-4EA8-40EE-BC68-DE7ED29844DD}"/>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2778711" y="2160756"/>
              <a:ext cx="5791613" cy="4095334"/>
            </a:xfrm>
            <a:prstGeom prst="rect">
              <a:avLst/>
            </a:prstGeom>
          </p:spPr>
        </p:pic>
        <p:pic>
          <p:nvPicPr>
            <p:cNvPr id="9" name="Picture 8">
              <a:extLst>
                <a:ext uri="{FF2B5EF4-FFF2-40B4-BE49-F238E27FC236}">
                  <a16:creationId xmlns:a16="http://schemas.microsoft.com/office/drawing/2014/main" id="{0F2969F5-AFE6-4CC5-AEBE-4DCBD331E464}"/>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a:off x="2887030" y="2844356"/>
              <a:ext cx="869399" cy="679507"/>
            </a:xfrm>
            <a:prstGeom prst="rect">
              <a:avLst/>
            </a:prstGeom>
          </p:spPr>
        </p:pic>
        <p:pic>
          <p:nvPicPr>
            <p:cNvPr id="10" name="Picture 9">
              <a:extLst>
                <a:ext uri="{FF2B5EF4-FFF2-40B4-BE49-F238E27FC236}">
                  <a16:creationId xmlns:a16="http://schemas.microsoft.com/office/drawing/2014/main" id="{0D26EE8C-6097-4007-9017-D7705A0BEE7C}"/>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6365239" y="5310103"/>
              <a:ext cx="1275517" cy="863038"/>
            </a:xfrm>
            <a:prstGeom prst="rect">
              <a:avLst/>
            </a:prstGeom>
          </p:spPr>
        </p:pic>
        <p:pic>
          <p:nvPicPr>
            <p:cNvPr id="11" name="Picture 10">
              <a:extLst>
                <a:ext uri="{FF2B5EF4-FFF2-40B4-BE49-F238E27FC236}">
                  <a16:creationId xmlns:a16="http://schemas.microsoft.com/office/drawing/2014/main" id="{668D8B7E-F91F-4EF8-9009-5A1FED6C11B0}"/>
                </a:ext>
              </a:extLst>
            </p:cNvPr>
            <p:cNvPicPr>
              <a:picLocks noChangeAspect="1"/>
            </p:cNvPicPr>
            <p:nvPr/>
          </p:nvPicPr>
          <p:blipFill>
            <a:blip r:embed="rId7" cstate="print">
              <a:extLst>
                <a:ext uri="{28A0092B-C50C-407E-A947-70E740481C1C}">
                  <a14:useLocalDpi xmlns:a14="http://schemas.microsoft.com/office/drawing/2010/main" val="0"/>
                </a:ext>
              </a:extLst>
            </a:blip>
            <a:srcRect/>
            <a:stretch/>
          </p:blipFill>
          <p:spPr>
            <a:xfrm>
              <a:off x="2887030" y="5211192"/>
              <a:ext cx="767002" cy="961949"/>
            </a:xfrm>
            <a:prstGeom prst="rect">
              <a:avLst/>
            </a:prstGeom>
          </p:spPr>
        </p:pic>
        <p:pic>
          <p:nvPicPr>
            <p:cNvPr id="12" name="Picture 11">
              <a:extLst>
                <a:ext uri="{FF2B5EF4-FFF2-40B4-BE49-F238E27FC236}">
                  <a16:creationId xmlns:a16="http://schemas.microsoft.com/office/drawing/2014/main" id="{E2CD7FD1-DA68-4E4A-96F9-5FDE17B5F714}"/>
                </a:ext>
              </a:extLst>
            </p:cNvPr>
            <p:cNvPicPr>
              <a:picLocks noChangeAspect="1"/>
            </p:cNvPicPr>
            <p:nvPr/>
          </p:nvPicPr>
          <p:blipFill>
            <a:blip r:embed="rId8" cstate="print">
              <a:extLst>
                <a:ext uri="{28A0092B-C50C-407E-A947-70E740481C1C}">
                  <a14:useLocalDpi xmlns:a14="http://schemas.microsoft.com/office/drawing/2010/main" val="0"/>
                </a:ext>
              </a:extLst>
            </a:blip>
            <a:srcRect/>
            <a:stretch/>
          </p:blipFill>
          <p:spPr>
            <a:xfrm>
              <a:off x="4955942" y="2735864"/>
              <a:ext cx="804956" cy="743503"/>
            </a:xfrm>
            <a:prstGeom prst="rect">
              <a:avLst/>
            </a:prstGeom>
          </p:spPr>
        </p:pic>
        <p:pic>
          <p:nvPicPr>
            <p:cNvPr id="13" name="Picture 12">
              <a:extLst>
                <a:ext uri="{FF2B5EF4-FFF2-40B4-BE49-F238E27FC236}">
                  <a16:creationId xmlns:a16="http://schemas.microsoft.com/office/drawing/2014/main" id="{2F70FA03-BFB0-48CE-AE7E-3322F5E03EF7}"/>
                </a:ext>
              </a:extLst>
            </p:cNvPr>
            <p:cNvPicPr>
              <a:picLocks noChangeAspect="1"/>
            </p:cNvPicPr>
            <p:nvPr/>
          </p:nvPicPr>
          <p:blipFill>
            <a:blip r:embed="rId9" cstate="print">
              <a:extLst>
                <a:ext uri="{28A0092B-C50C-407E-A947-70E740481C1C}">
                  <a14:useLocalDpi xmlns:a14="http://schemas.microsoft.com/office/drawing/2010/main" val="0"/>
                </a:ext>
              </a:extLst>
            </a:blip>
            <a:srcRect/>
            <a:stretch/>
          </p:blipFill>
          <p:spPr>
            <a:xfrm>
              <a:off x="3908416" y="3823895"/>
              <a:ext cx="451657" cy="421974"/>
            </a:xfrm>
            <a:prstGeom prst="rect">
              <a:avLst/>
            </a:prstGeom>
          </p:spPr>
        </p:pic>
        <p:pic>
          <p:nvPicPr>
            <p:cNvPr id="14" name="Picture 13">
              <a:extLst>
                <a:ext uri="{FF2B5EF4-FFF2-40B4-BE49-F238E27FC236}">
                  <a16:creationId xmlns:a16="http://schemas.microsoft.com/office/drawing/2014/main" id="{17686723-907C-4028-8281-3CD433A622D2}"/>
                </a:ext>
              </a:extLst>
            </p:cNvPr>
            <p:cNvPicPr>
              <a:picLocks noChangeAspect="1"/>
            </p:cNvPicPr>
            <p:nvPr/>
          </p:nvPicPr>
          <p:blipFill>
            <a:blip r:embed="rId9" cstate="print">
              <a:extLst>
                <a:ext uri="{28A0092B-C50C-407E-A947-70E740481C1C}">
                  <a14:useLocalDpi xmlns:a14="http://schemas.microsoft.com/office/drawing/2010/main" val="0"/>
                </a:ext>
              </a:extLst>
            </a:blip>
            <a:srcRect/>
            <a:stretch/>
          </p:blipFill>
          <p:spPr>
            <a:xfrm>
              <a:off x="4195249" y="4364166"/>
              <a:ext cx="451657" cy="421974"/>
            </a:xfrm>
            <a:prstGeom prst="rect">
              <a:avLst/>
            </a:prstGeom>
          </p:spPr>
        </p:pic>
        <p:pic>
          <p:nvPicPr>
            <p:cNvPr id="15" name="Picture 14">
              <a:extLst>
                <a:ext uri="{FF2B5EF4-FFF2-40B4-BE49-F238E27FC236}">
                  <a16:creationId xmlns:a16="http://schemas.microsoft.com/office/drawing/2014/main" id="{0EA1C917-CCE3-4787-93E4-9FF6BE25570B}"/>
                </a:ext>
              </a:extLst>
            </p:cNvPr>
            <p:cNvPicPr>
              <a:picLocks noChangeAspect="1"/>
            </p:cNvPicPr>
            <p:nvPr/>
          </p:nvPicPr>
          <p:blipFill>
            <a:blip r:embed="rId9" cstate="print">
              <a:extLst>
                <a:ext uri="{28A0092B-C50C-407E-A947-70E740481C1C}">
                  <a14:useLocalDpi xmlns:a14="http://schemas.microsoft.com/office/drawing/2010/main" val="0"/>
                </a:ext>
              </a:extLst>
            </a:blip>
            <a:srcRect/>
            <a:stretch/>
          </p:blipFill>
          <p:spPr>
            <a:xfrm>
              <a:off x="4442717" y="3854210"/>
              <a:ext cx="451657" cy="421974"/>
            </a:xfrm>
            <a:prstGeom prst="rect">
              <a:avLst/>
            </a:prstGeom>
          </p:spPr>
        </p:pic>
        <p:pic>
          <p:nvPicPr>
            <p:cNvPr id="16" name="Picture 15">
              <a:extLst>
                <a:ext uri="{FF2B5EF4-FFF2-40B4-BE49-F238E27FC236}">
                  <a16:creationId xmlns:a16="http://schemas.microsoft.com/office/drawing/2014/main" id="{93FE052B-3F21-4BD6-BB08-E965D31D78C1}"/>
                </a:ext>
              </a:extLst>
            </p:cNvPr>
            <p:cNvPicPr>
              <a:picLocks noChangeAspect="1"/>
            </p:cNvPicPr>
            <p:nvPr/>
          </p:nvPicPr>
          <p:blipFill>
            <a:blip r:embed="rId10" cstate="print">
              <a:extLst>
                <a:ext uri="{28A0092B-C50C-407E-A947-70E740481C1C}">
                  <a14:useLocalDpi xmlns:a14="http://schemas.microsoft.com/office/drawing/2010/main" val="0"/>
                </a:ext>
              </a:extLst>
            </a:blip>
            <a:srcRect/>
            <a:stretch/>
          </p:blipFill>
          <p:spPr>
            <a:xfrm>
              <a:off x="6174720" y="2497582"/>
              <a:ext cx="1571381" cy="815011"/>
            </a:xfrm>
            <a:prstGeom prst="rect">
              <a:avLst/>
            </a:prstGeom>
          </p:spPr>
        </p:pic>
        <p:pic>
          <p:nvPicPr>
            <p:cNvPr id="17" name="Picture 16">
              <a:extLst>
                <a:ext uri="{FF2B5EF4-FFF2-40B4-BE49-F238E27FC236}">
                  <a16:creationId xmlns:a16="http://schemas.microsoft.com/office/drawing/2014/main" id="{B441766E-D1EC-4ABA-B1B0-2E6B13D8D4EA}"/>
                </a:ext>
              </a:extLst>
            </p:cNvPr>
            <p:cNvPicPr>
              <a:picLocks noChangeAspect="1"/>
            </p:cNvPicPr>
            <p:nvPr/>
          </p:nvPicPr>
          <p:blipFill>
            <a:blip r:embed="rId11" cstate="print">
              <a:extLst>
                <a:ext uri="{28A0092B-C50C-407E-A947-70E740481C1C}">
                  <a14:useLocalDpi xmlns:a14="http://schemas.microsoft.com/office/drawing/2010/main" val="0"/>
                </a:ext>
              </a:extLst>
            </a:blip>
            <a:srcRect/>
            <a:stretch/>
          </p:blipFill>
          <p:spPr>
            <a:xfrm>
              <a:off x="5824543" y="3764557"/>
              <a:ext cx="700353" cy="1093581"/>
            </a:xfrm>
            <a:prstGeom prst="rect">
              <a:avLst/>
            </a:prstGeom>
          </p:spPr>
        </p:pic>
        <p:sp>
          <p:nvSpPr>
            <p:cNvPr id="5" name="Rectangle 4">
              <a:extLst>
                <a:ext uri="{FF2B5EF4-FFF2-40B4-BE49-F238E27FC236}">
                  <a16:creationId xmlns:a16="http://schemas.microsoft.com/office/drawing/2014/main" id="{23E70706-EC1D-41DD-BBB5-96E1BABD074D}"/>
                </a:ext>
              </a:extLst>
            </p:cNvPr>
            <p:cNvSpPr/>
            <p:nvPr/>
          </p:nvSpPr>
          <p:spPr>
            <a:xfrm>
              <a:off x="5964757" y="5081312"/>
              <a:ext cx="560139" cy="175978"/>
            </a:xfrm>
            <a:prstGeom prst="rect">
              <a:avLst/>
            </a:prstGeom>
            <a:solidFill>
              <a:srgbClr val="C28B5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20" name="Straight Connector 19">
              <a:extLst>
                <a:ext uri="{FF2B5EF4-FFF2-40B4-BE49-F238E27FC236}">
                  <a16:creationId xmlns:a16="http://schemas.microsoft.com/office/drawing/2014/main" id="{C127ABE8-22A9-4B0D-B873-5A90A0306514}"/>
                </a:ext>
              </a:extLst>
            </p:cNvPr>
            <p:cNvCxnSpPr>
              <a:cxnSpLocks/>
            </p:cNvCxnSpPr>
            <p:nvPr/>
          </p:nvCxnSpPr>
          <p:spPr>
            <a:xfrm>
              <a:off x="5879734" y="5265405"/>
              <a:ext cx="689058" cy="0"/>
            </a:xfrm>
            <a:prstGeom prst="line">
              <a:avLst/>
            </a:prstGeom>
            <a:ln w="19050">
              <a:solidFill>
                <a:srgbClr val="85491F"/>
              </a:solidFill>
            </a:ln>
          </p:spPr>
          <p:style>
            <a:lnRef idx="1">
              <a:schemeClr val="accent1"/>
            </a:lnRef>
            <a:fillRef idx="0">
              <a:schemeClr val="accent1"/>
            </a:fillRef>
            <a:effectRef idx="0">
              <a:schemeClr val="accent1"/>
            </a:effectRef>
            <a:fontRef idx="minor">
              <a:schemeClr val="tx1"/>
            </a:fontRef>
          </p:style>
        </p:cxnSp>
        <p:pic>
          <p:nvPicPr>
            <p:cNvPr id="23" name="Picture 22">
              <a:extLst>
                <a:ext uri="{FF2B5EF4-FFF2-40B4-BE49-F238E27FC236}">
                  <a16:creationId xmlns:a16="http://schemas.microsoft.com/office/drawing/2014/main" id="{1BB8CCB1-AF9C-4B68-8640-B96B3605FA98}"/>
                </a:ext>
              </a:extLst>
            </p:cNvPr>
            <p:cNvPicPr>
              <a:picLocks noChangeAspect="1"/>
            </p:cNvPicPr>
            <p:nvPr/>
          </p:nvPicPr>
          <p:blipFill>
            <a:blip r:embed="rId12" cstate="print">
              <a:extLst>
                <a:ext uri="{28A0092B-C50C-407E-A947-70E740481C1C}">
                  <a14:useLocalDpi xmlns:a14="http://schemas.microsoft.com/office/drawing/2010/main" val="0"/>
                </a:ext>
              </a:extLst>
            </a:blip>
            <a:srcRect/>
            <a:stretch/>
          </p:blipFill>
          <p:spPr>
            <a:xfrm>
              <a:off x="4880840" y="5519540"/>
              <a:ext cx="1109886" cy="371246"/>
            </a:xfrm>
            <a:prstGeom prst="rect">
              <a:avLst/>
            </a:prstGeom>
          </p:spPr>
        </p:pic>
      </p:grpSp>
      <p:sp>
        <p:nvSpPr>
          <p:cNvPr id="24" name="TextBox 23">
            <a:extLst>
              <a:ext uri="{FF2B5EF4-FFF2-40B4-BE49-F238E27FC236}">
                <a16:creationId xmlns:a16="http://schemas.microsoft.com/office/drawing/2014/main" id="{90A5804B-7678-47F6-87A0-D6EC20429896}"/>
              </a:ext>
            </a:extLst>
          </p:cNvPr>
          <p:cNvSpPr txBox="1"/>
          <p:nvPr/>
        </p:nvSpPr>
        <p:spPr>
          <a:xfrm>
            <a:off x="6588688" y="1229849"/>
            <a:ext cx="2257663" cy="369332"/>
          </a:xfrm>
          <a:prstGeom prst="rect">
            <a:avLst/>
          </a:prstGeom>
          <a:noFill/>
        </p:spPr>
        <p:txBody>
          <a:bodyPr wrap="square" rtlCol="0">
            <a:spAutoFit/>
          </a:bodyPr>
          <a:lstStyle/>
          <a:p>
            <a:r>
              <a:rPr lang="en-GB" dirty="0"/>
              <a:t>This is the market.</a:t>
            </a:r>
          </a:p>
        </p:txBody>
      </p:sp>
      <p:sp>
        <p:nvSpPr>
          <p:cNvPr id="25" name="TextBox 24">
            <a:extLst>
              <a:ext uri="{FF2B5EF4-FFF2-40B4-BE49-F238E27FC236}">
                <a16:creationId xmlns:a16="http://schemas.microsoft.com/office/drawing/2014/main" id="{22D39668-CF6C-46BD-B753-5C4E43FD801E}"/>
              </a:ext>
            </a:extLst>
          </p:cNvPr>
          <p:cNvSpPr txBox="1"/>
          <p:nvPr/>
        </p:nvSpPr>
        <p:spPr>
          <a:xfrm>
            <a:off x="6599897" y="1688910"/>
            <a:ext cx="2257663" cy="369332"/>
          </a:xfrm>
          <a:prstGeom prst="rect">
            <a:avLst/>
          </a:prstGeom>
          <a:noFill/>
        </p:spPr>
        <p:txBody>
          <a:bodyPr wrap="square" rtlCol="0">
            <a:spAutoFit/>
          </a:bodyPr>
          <a:lstStyle/>
          <a:p>
            <a:r>
              <a:rPr lang="en-GB" dirty="0"/>
              <a:t>This is Jack.</a:t>
            </a:r>
          </a:p>
        </p:txBody>
      </p:sp>
    </p:spTree>
    <p:extLst>
      <p:ext uri="{BB962C8B-B14F-4D97-AF65-F5344CB8AC3E}">
        <p14:creationId xmlns:p14="http://schemas.microsoft.com/office/powerpoint/2010/main" val="19999729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5"/>
                                        </p:tgtEl>
                                        <p:attrNameLst>
                                          <p:attrName>style.visibility</p:attrName>
                                        </p:attrNameLst>
                                      </p:cBhvr>
                                      <p:to>
                                        <p:strVal val="visible"/>
                                      </p:to>
                                    </p:set>
                                    <p:animEffect transition="in" filter="fade">
                                      <p:cBhvr>
                                        <p:cTn id="10" dur="500"/>
                                        <p:tgtEl>
                                          <p:spTgt spid="25"/>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500"/>
                                        <p:tgtEl>
                                          <p:spTgt spid="6"/>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24"/>
                                        </p:tgtEl>
                                        <p:attrNameLst>
                                          <p:attrName>style.visibility</p:attrName>
                                        </p:attrNameLst>
                                      </p:cBhvr>
                                      <p:to>
                                        <p:strVal val="visible"/>
                                      </p:to>
                                    </p:set>
                                    <p:animEffect transition="in" filter="fade">
                                      <p:cBhvr>
                                        <p:cTn id="18" dur="500"/>
                                        <p:tgtEl>
                                          <p:spTgt spid="24"/>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fade">
                                      <p:cBhvr>
                                        <p:cTn id="23" dur="500"/>
                                        <p:tgtEl>
                                          <p:spTgt spid="8"/>
                                        </p:tgtEl>
                                      </p:cBhvr>
                                    </p:animEffect>
                                  </p:childTnLst>
                                </p:cTn>
                              </p:par>
                            </p:childTnLst>
                          </p:cTn>
                        </p:par>
                        <p:par>
                          <p:cTn id="24" fill="hold">
                            <p:stCondLst>
                              <p:cond delay="500"/>
                            </p:stCondLst>
                            <p:childTnLst>
                              <p:par>
                                <p:cTn id="25" presetID="10" presetClass="entr" presetSubtype="0" fill="hold" grpId="0" nodeType="afterEffect">
                                  <p:stCondLst>
                                    <p:cond delay="500"/>
                                  </p:stCondLst>
                                  <p:childTnLst>
                                    <p:set>
                                      <p:cBhvr>
                                        <p:cTn id="26" dur="1" fill="hold">
                                          <p:stCondLst>
                                            <p:cond delay="0"/>
                                          </p:stCondLst>
                                        </p:cTn>
                                        <p:tgtEl>
                                          <p:spTgt spid="2"/>
                                        </p:tgtEl>
                                        <p:attrNameLst>
                                          <p:attrName>style.visibility</p:attrName>
                                        </p:attrNameLst>
                                      </p:cBhvr>
                                      <p:to>
                                        <p:strVal val="visible"/>
                                      </p:to>
                                    </p:set>
                                    <p:animEffect transition="in" filter="fade">
                                      <p:cBhvr>
                                        <p:cTn id="27" dur="500"/>
                                        <p:tgtEl>
                                          <p:spTgt spid="2"/>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26"/>
                                        </p:tgtEl>
                                        <p:attrNameLst>
                                          <p:attrName>style.visibility</p:attrName>
                                        </p:attrNameLst>
                                      </p:cBhvr>
                                      <p:to>
                                        <p:strVal val="visible"/>
                                      </p:to>
                                    </p:set>
                                    <p:animEffect transition="in" filter="fade">
                                      <p:cBhvr>
                                        <p:cTn id="32"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8" grpId="0"/>
      <p:bldP spid="24" grpId="0"/>
      <p:bldP spid="2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197560" y="563920"/>
            <a:ext cx="5072745" cy="994306"/>
          </a:xfrm>
        </p:spPr>
        <p:txBody>
          <a:bodyPr/>
          <a:lstStyle/>
          <a:p>
            <a:r>
              <a:rPr lang="en-GB" sz="3600" dirty="0">
                <a:latin typeface="+mn-lt"/>
              </a:rPr>
              <a:t>The Gingerbread </a:t>
            </a:r>
            <a:br>
              <a:rPr lang="en-GB" sz="3600" dirty="0">
                <a:latin typeface="+mn-lt"/>
              </a:rPr>
            </a:br>
            <a:r>
              <a:rPr lang="en-GB" sz="3600" dirty="0">
                <a:latin typeface="+mn-lt"/>
              </a:rPr>
              <a:t>Man</a:t>
            </a:r>
          </a:p>
        </p:txBody>
      </p:sp>
      <p:pic>
        <p:nvPicPr>
          <p:cNvPr id="4" name="Picture 3">
            <a:extLst>
              <a:ext uri="{FF2B5EF4-FFF2-40B4-BE49-F238E27FC236}">
                <a16:creationId xmlns:a16="http://schemas.microsoft.com/office/drawing/2014/main" id="{9EA9E9CA-70EF-4369-A835-2EA3B8386D3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706945" y="1780186"/>
            <a:ext cx="584139" cy="869513"/>
          </a:xfrm>
          <a:prstGeom prst="rect">
            <a:avLst/>
          </a:prstGeom>
        </p:spPr>
      </p:pic>
      <p:pic>
        <p:nvPicPr>
          <p:cNvPr id="6" name="Picture 5">
            <a:extLst>
              <a:ext uri="{FF2B5EF4-FFF2-40B4-BE49-F238E27FC236}">
                <a16:creationId xmlns:a16="http://schemas.microsoft.com/office/drawing/2014/main" id="{EA1C53B9-3449-4D94-AB84-6F59B437CF1A}"/>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706945" y="2567556"/>
            <a:ext cx="989008" cy="724824"/>
          </a:xfrm>
          <a:prstGeom prst="rect">
            <a:avLst/>
          </a:prstGeom>
        </p:spPr>
      </p:pic>
      <p:sp>
        <p:nvSpPr>
          <p:cNvPr id="8" name="TextBox 7">
            <a:extLst>
              <a:ext uri="{FF2B5EF4-FFF2-40B4-BE49-F238E27FC236}">
                <a16:creationId xmlns:a16="http://schemas.microsoft.com/office/drawing/2014/main" id="{FAE72D5B-C431-413B-87B6-C6B2231741D7}"/>
              </a:ext>
            </a:extLst>
          </p:cNvPr>
          <p:cNvSpPr txBox="1"/>
          <p:nvPr/>
        </p:nvSpPr>
        <p:spPr>
          <a:xfrm>
            <a:off x="481171" y="3596538"/>
            <a:ext cx="4031004" cy="1754326"/>
          </a:xfrm>
          <a:prstGeom prst="rect">
            <a:avLst/>
          </a:prstGeom>
          <a:noFill/>
        </p:spPr>
        <p:txBody>
          <a:bodyPr wrap="square" rtlCol="0">
            <a:spAutoFit/>
          </a:bodyPr>
          <a:lstStyle/>
          <a:p>
            <a:r>
              <a:rPr lang="en-GB" dirty="0"/>
              <a:t>Which way do you think The Gingerbread Man will run to get to the river? Will he meet the characters in the same order as the story or a different order?</a:t>
            </a:r>
          </a:p>
          <a:p>
            <a:endParaRPr lang="en-GB" dirty="0"/>
          </a:p>
        </p:txBody>
      </p:sp>
      <p:sp>
        <p:nvSpPr>
          <p:cNvPr id="24" name="TextBox 23">
            <a:extLst>
              <a:ext uri="{FF2B5EF4-FFF2-40B4-BE49-F238E27FC236}">
                <a16:creationId xmlns:a16="http://schemas.microsoft.com/office/drawing/2014/main" id="{90A5804B-7678-47F6-87A0-D6EC20429896}"/>
              </a:ext>
            </a:extLst>
          </p:cNvPr>
          <p:cNvSpPr txBox="1"/>
          <p:nvPr/>
        </p:nvSpPr>
        <p:spPr>
          <a:xfrm>
            <a:off x="1838112" y="2994179"/>
            <a:ext cx="2257663" cy="369332"/>
          </a:xfrm>
          <a:prstGeom prst="rect">
            <a:avLst/>
          </a:prstGeom>
          <a:noFill/>
        </p:spPr>
        <p:txBody>
          <a:bodyPr wrap="square" rtlCol="0">
            <a:spAutoFit/>
          </a:bodyPr>
          <a:lstStyle/>
          <a:p>
            <a:r>
              <a:rPr lang="en-GB" dirty="0"/>
              <a:t>This is the river.</a:t>
            </a:r>
          </a:p>
        </p:txBody>
      </p:sp>
      <p:sp>
        <p:nvSpPr>
          <p:cNvPr id="25" name="TextBox 24">
            <a:extLst>
              <a:ext uri="{FF2B5EF4-FFF2-40B4-BE49-F238E27FC236}">
                <a16:creationId xmlns:a16="http://schemas.microsoft.com/office/drawing/2014/main" id="{22D39668-CF6C-46BD-B753-5C4E43FD801E}"/>
              </a:ext>
            </a:extLst>
          </p:cNvPr>
          <p:cNvSpPr txBox="1"/>
          <p:nvPr/>
        </p:nvSpPr>
        <p:spPr>
          <a:xfrm>
            <a:off x="1192809" y="1749120"/>
            <a:ext cx="3262476" cy="369332"/>
          </a:xfrm>
          <a:prstGeom prst="rect">
            <a:avLst/>
          </a:prstGeom>
          <a:noFill/>
        </p:spPr>
        <p:txBody>
          <a:bodyPr wrap="square" rtlCol="0">
            <a:spAutoFit/>
          </a:bodyPr>
          <a:lstStyle/>
          <a:p>
            <a:r>
              <a:rPr lang="en-GB" dirty="0"/>
              <a:t>This is The Gingerbread Man.</a:t>
            </a:r>
          </a:p>
        </p:txBody>
      </p:sp>
      <p:grpSp>
        <p:nvGrpSpPr>
          <p:cNvPr id="19" name="Group 18">
            <a:extLst>
              <a:ext uri="{FF2B5EF4-FFF2-40B4-BE49-F238E27FC236}">
                <a16:creationId xmlns:a16="http://schemas.microsoft.com/office/drawing/2014/main" id="{29A0CC50-EE7C-49A0-A5FF-28B2287E80AC}"/>
              </a:ext>
            </a:extLst>
          </p:cNvPr>
          <p:cNvGrpSpPr/>
          <p:nvPr/>
        </p:nvGrpSpPr>
        <p:grpSpPr>
          <a:xfrm>
            <a:off x="4531724" y="547724"/>
            <a:ext cx="4037354" cy="5762551"/>
            <a:chOff x="4531724" y="547724"/>
            <a:chExt cx="4037354" cy="5762551"/>
          </a:xfrm>
        </p:grpSpPr>
        <p:pic>
          <p:nvPicPr>
            <p:cNvPr id="7" name="Picture 6">
              <a:extLst>
                <a:ext uri="{FF2B5EF4-FFF2-40B4-BE49-F238E27FC236}">
                  <a16:creationId xmlns:a16="http://schemas.microsoft.com/office/drawing/2014/main" id="{96C94B2F-4EA8-40EE-BC68-DE7ED29844DD}"/>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4538074" y="547724"/>
              <a:ext cx="4031004" cy="5762551"/>
            </a:xfrm>
            <a:prstGeom prst="rect">
              <a:avLst/>
            </a:prstGeom>
          </p:spPr>
        </p:pic>
        <p:pic>
          <p:nvPicPr>
            <p:cNvPr id="10" name="Picture 9">
              <a:extLst>
                <a:ext uri="{FF2B5EF4-FFF2-40B4-BE49-F238E27FC236}">
                  <a16:creationId xmlns:a16="http://schemas.microsoft.com/office/drawing/2014/main" id="{0D26EE8C-6097-4007-9017-D7705A0BEE7C}"/>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a:off x="7654342" y="5121553"/>
              <a:ext cx="689058" cy="646710"/>
            </a:xfrm>
            <a:prstGeom prst="rect">
              <a:avLst/>
            </a:prstGeom>
          </p:spPr>
        </p:pic>
        <p:pic>
          <p:nvPicPr>
            <p:cNvPr id="14" name="Picture 13">
              <a:extLst>
                <a:ext uri="{FF2B5EF4-FFF2-40B4-BE49-F238E27FC236}">
                  <a16:creationId xmlns:a16="http://schemas.microsoft.com/office/drawing/2014/main" id="{17686723-907C-4028-8281-3CD433A622D2}"/>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4700772" y="3428999"/>
              <a:ext cx="754381" cy="629608"/>
            </a:xfrm>
            <a:prstGeom prst="rect">
              <a:avLst/>
            </a:prstGeom>
          </p:spPr>
        </p:pic>
        <p:pic>
          <p:nvPicPr>
            <p:cNvPr id="15" name="Picture 14">
              <a:extLst>
                <a:ext uri="{FF2B5EF4-FFF2-40B4-BE49-F238E27FC236}">
                  <a16:creationId xmlns:a16="http://schemas.microsoft.com/office/drawing/2014/main" id="{0EA1C917-CCE3-4787-93E4-9FF6BE25570B}"/>
                </a:ext>
              </a:extLst>
            </p:cNvPr>
            <p:cNvPicPr>
              <a:picLocks noChangeAspect="1"/>
            </p:cNvPicPr>
            <p:nvPr/>
          </p:nvPicPr>
          <p:blipFill rotWithShape="1">
            <a:blip r:embed="rId7" cstate="print">
              <a:extLst>
                <a:ext uri="{28A0092B-C50C-407E-A947-70E740481C1C}">
                  <a14:useLocalDpi xmlns:a14="http://schemas.microsoft.com/office/drawing/2010/main" val="0"/>
                </a:ext>
              </a:extLst>
            </a:blip>
            <a:srcRect t="9040"/>
            <a:stretch/>
          </p:blipFill>
          <p:spPr>
            <a:xfrm>
              <a:off x="5142918" y="1695651"/>
              <a:ext cx="920158" cy="1234317"/>
            </a:xfrm>
            <a:prstGeom prst="rect">
              <a:avLst/>
            </a:prstGeom>
          </p:spPr>
        </p:pic>
        <p:pic>
          <p:nvPicPr>
            <p:cNvPr id="17" name="Picture 16">
              <a:extLst>
                <a:ext uri="{FF2B5EF4-FFF2-40B4-BE49-F238E27FC236}">
                  <a16:creationId xmlns:a16="http://schemas.microsoft.com/office/drawing/2014/main" id="{B441766E-D1EC-4ABA-B1B0-2E6B13D8D4EA}"/>
                </a:ext>
              </a:extLst>
            </p:cNvPr>
            <p:cNvPicPr>
              <a:picLocks noChangeAspect="1"/>
            </p:cNvPicPr>
            <p:nvPr/>
          </p:nvPicPr>
          <p:blipFill>
            <a:blip r:embed="rId8" cstate="print">
              <a:extLst>
                <a:ext uri="{28A0092B-C50C-407E-A947-70E740481C1C}">
                  <a14:useLocalDpi xmlns:a14="http://schemas.microsoft.com/office/drawing/2010/main" val="0"/>
                </a:ext>
              </a:extLst>
            </a:blip>
            <a:srcRect/>
            <a:stretch/>
          </p:blipFill>
          <p:spPr>
            <a:xfrm>
              <a:off x="7680336" y="2644943"/>
              <a:ext cx="680373" cy="533902"/>
            </a:xfrm>
            <a:prstGeom prst="rect">
              <a:avLst/>
            </a:prstGeom>
          </p:spPr>
        </p:pic>
        <p:pic>
          <p:nvPicPr>
            <p:cNvPr id="23" name="Picture 22">
              <a:extLst>
                <a:ext uri="{FF2B5EF4-FFF2-40B4-BE49-F238E27FC236}">
                  <a16:creationId xmlns:a16="http://schemas.microsoft.com/office/drawing/2014/main" id="{1BB8CCB1-AF9C-4B68-8640-B96B3605FA98}"/>
                </a:ext>
              </a:extLst>
            </p:cNvPr>
            <p:cNvPicPr>
              <a:picLocks noChangeAspect="1"/>
            </p:cNvPicPr>
            <p:nvPr/>
          </p:nvPicPr>
          <p:blipFill>
            <a:blip r:embed="rId9" cstate="print">
              <a:extLst>
                <a:ext uri="{28A0092B-C50C-407E-A947-70E740481C1C}">
                  <a14:useLocalDpi xmlns:a14="http://schemas.microsoft.com/office/drawing/2010/main" val="0"/>
                </a:ext>
              </a:extLst>
            </a:blip>
            <a:srcRect/>
            <a:stretch/>
          </p:blipFill>
          <p:spPr>
            <a:xfrm>
              <a:off x="5809335" y="4077895"/>
              <a:ext cx="838704" cy="495249"/>
            </a:xfrm>
            <a:prstGeom prst="rect">
              <a:avLst/>
            </a:prstGeom>
          </p:spPr>
        </p:pic>
        <p:pic>
          <p:nvPicPr>
            <p:cNvPr id="27" name="Picture 26">
              <a:extLst>
                <a:ext uri="{FF2B5EF4-FFF2-40B4-BE49-F238E27FC236}">
                  <a16:creationId xmlns:a16="http://schemas.microsoft.com/office/drawing/2014/main" id="{9592CE3B-669D-4CEA-8C2D-809123D3EBA6}"/>
                </a:ext>
              </a:extLst>
            </p:cNvPr>
            <p:cNvPicPr>
              <a:picLocks noChangeAspect="1"/>
            </p:cNvPicPr>
            <p:nvPr/>
          </p:nvPicPr>
          <p:blipFill rotWithShape="1">
            <a:blip r:embed="rId10" cstate="print">
              <a:extLst>
                <a:ext uri="{28A0092B-C50C-407E-A947-70E740481C1C}">
                  <a14:useLocalDpi xmlns:a14="http://schemas.microsoft.com/office/drawing/2010/main" val="0"/>
                </a:ext>
              </a:extLst>
            </a:blip>
            <a:srcRect t="66171"/>
            <a:stretch/>
          </p:blipFill>
          <p:spPr>
            <a:xfrm>
              <a:off x="4531724" y="5918691"/>
              <a:ext cx="1571849" cy="389705"/>
            </a:xfrm>
            <a:prstGeom prst="rect">
              <a:avLst/>
            </a:prstGeom>
          </p:spPr>
        </p:pic>
        <p:pic>
          <p:nvPicPr>
            <p:cNvPr id="28" name="Picture 27">
              <a:extLst>
                <a:ext uri="{FF2B5EF4-FFF2-40B4-BE49-F238E27FC236}">
                  <a16:creationId xmlns:a16="http://schemas.microsoft.com/office/drawing/2014/main" id="{A151592B-7A18-45EF-977B-4B2C51C22718}"/>
                </a:ext>
              </a:extLst>
            </p:cNvPr>
            <p:cNvPicPr>
              <a:picLocks noChangeAspect="1"/>
            </p:cNvPicPr>
            <p:nvPr/>
          </p:nvPicPr>
          <p:blipFill>
            <a:blip r:embed="rId10" cstate="print">
              <a:extLst>
                <a:ext uri="{28A0092B-C50C-407E-A947-70E740481C1C}">
                  <a14:useLocalDpi xmlns:a14="http://schemas.microsoft.com/office/drawing/2010/main" val="0"/>
                </a:ext>
              </a:extLst>
            </a:blip>
            <a:srcRect/>
            <a:stretch/>
          </p:blipFill>
          <p:spPr>
            <a:xfrm flipH="1">
              <a:off x="6076143" y="5156421"/>
              <a:ext cx="1571849" cy="1151976"/>
            </a:xfrm>
            <a:prstGeom prst="rect">
              <a:avLst/>
            </a:prstGeom>
          </p:spPr>
        </p:pic>
        <p:pic>
          <p:nvPicPr>
            <p:cNvPr id="29" name="Picture 28">
              <a:extLst>
                <a:ext uri="{FF2B5EF4-FFF2-40B4-BE49-F238E27FC236}">
                  <a16:creationId xmlns:a16="http://schemas.microsoft.com/office/drawing/2014/main" id="{C12F9C16-E645-4D5E-B08E-1D68833267B0}"/>
                </a:ext>
              </a:extLst>
            </p:cNvPr>
            <p:cNvPicPr>
              <a:picLocks noChangeAspect="1"/>
            </p:cNvPicPr>
            <p:nvPr/>
          </p:nvPicPr>
          <p:blipFill rotWithShape="1">
            <a:blip r:embed="rId10" cstate="print">
              <a:extLst>
                <a:ext uri="{28A0092B-C50C-407E-A947-70E740481C1C}">
                  <a14:useLocalDpi xmlns:a14="http://schemas.microsoft.com/office/drawing/2010/main" val="0"/>
                </a:ext>
              </a:extLst>
            </a:blip>
            <a:srcRect r="38510"/>
            <a:stretch/>
          </p:blipFill>
          <p:spPr>
            <a:xfrm>
              <a:off x="7602543" y="5155145"/>
              <a:ext cx="966535" cy="1151976"/>
            </a:xfrm>
            <a:prstGeom prst="rect">
              <a:avLst/>
            </a:prstGeom>
          </p:spPr>
        </p:pic>
        <p:pic>
          <p:nvPicPr>
            <p:cNvPr id="18" name="Picture 17">
              <a:extLst>
                <a:ext uri="{FF2B5EF4-FFF2-40B4-BE49-F238E27FC236}">
                  <a16:creationId xmlns:a16="http://schemas.microsoft.com/office/drawing/2014/main" id="{AE5E7C0F-583E-4E85-9F34-14830A9F7023}"/>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5405368" y="4976936"/>
              <a:ext cx="698205" cy="747857"/>
            </a:xfrm>
            <a:prstGeom prst="rect">
              <a:avLst/>
            </a:prstGeom>
          </p:spPr>
        </p:pic>
        <p:pic>
          <p:nvPicPr>
            <p:cNvPr id="30" name="Picture 29">
              <a:extLst>
                <a:ext uri="{FF2B5EF4-FFF2-40B4-BE49-F238E27FC236}">
                  <a16:creationId xmlns:a16="http://schemas.microsoft.com/office/drawing/2014/main" id="{FCB43979-D93B-4A29-AF4D-85304596C9E1}"/>
                </a:ext>
              </a:extLst>
            </p:cNvPr>
            <p:cNvPicPr>
              <a:picLocks noChangeAspect="1"/>
            </p:cNvPicPr>
            <p:nvPr/>
          </p:nvPicPr>
          <p:blipFill>
            <a:blip r:embed="rId12" cstate="print">
              <a:extLst>
                <a:ext uri="{28A0092B-C50C-407E-A947-70E740481C1C}">
                  <a14:useLocalDpi xmlns:a14="http://schemas.microsoft.com/office/drawing/2010/main" val="0"/>
                </a:ext>
              </a:extLst>
            </a:blip>
            <a:srcRect/>
            <a:stretch/>
          </p:blipFill>
          <p:spPr>
            <a:xfrm>
              <a:off x="7414733" y="866935"/>
              <a:ext cx="464410" cy="691292"/>
            </a:xfrm>
            <a:prstGeom prst="rect">
              <a:avLst/>
            </a:prstGeom>
          </p:spPr>
        </p:pic>
      </p:grpSp>
    </p:spTree>
    <p:extLst>
      <p:ext uri="{BB962C8B-B14F-4D97-AF65-F5344CB8AC3E}">
        <p14:creationId xmlns:p14="http://schemas.microsoft.com/office/powerpoint/2010/main" val="18986163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5"/>
                                        </p:tgtEl>
                                        <p:attrNameLst>
                                          <p:attrName>style.visibility</p:attrName>
                                        </p:attrNameLst>
                                      </p:cBhvr>
                                      <p:to>
                                        <p:strVal val="visible"/>
                                      </p:to>
                                    </p:set>
                                    <p:animEffect transition="in" filter="fade">
                                      <p:cBhvr>
                                        <p:cTn id="10" dur="500"/>
                                        <p:tgtEl>
                                          <p:spTgt spid="25"/>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500"/>
                                        <p:tgtEl>
                                          <p:spTgt spid="6"/>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24"/>
                                        </p:tgtEl>
                                        <p:attrNameLst>
                                          <p:attrName>style.visibility</p:attrName>
                                        </p:attrNameLst>
                                      </p:cBhvr>
                                      <p:to>
                                        <p:strVal val="visible"/>
                                      </p:to>
                                    </p:set>
                                    <p:animEffect transition="in" filter="fade">
                                      <p:cBhvr>
                                        <p:cTn id="18" dur="500"/>
                                        <p:tgtEl>
                                          <p:spTgt spid="24"/>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fade">
                                      <p:cBhvr>
                                        <p:cTn id="23" dur="500"/>
                                        <p:tgtEl>
                                          <p:spTgt spid="8"/>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nodeType="clickEffect">
                                  <p:stCondLst>
                                    <p:cond delay="0"/>
                                  </p:stCondLst>
                                  <p:childTnLst>
                                    <p:set>
                                      <p:cBhvr>
                                        <p:cTn id="27" dur="1" fill="hold">
                                          <p:stCondLst>
                                            <p:cond delay="0"/>
                                          </p:stCondLst>
                                        </p:cTn>
                                        <p:tgtEl>
                                          <p:spTgt spid="19"/>
                                        </p:tgtEl>
                                        <p:attrNameLst>
                                          <p:attrName>style.visibility</p:attrName>
                                        </p:attrNameLst>
                                      </p:cBhvr>
                                      <p:to>
                                        <p:strVal val="visible"/>
                                      </p:to>
                                    </p:set>
                                    <p:animEffect transition="in" filter="fade">
                                      <p:cBhvr>
                                        <p:cTn id="28"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24" grpId="0"/>
      <p:bldP spid="2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188646" y="425099"/>
            <a:ext cx="5802493" cy="994306"/>
          </a:xfrm>
        </p:spPr>
        <p:txBody>
          <a:bodyPr/>
          <a:lstStyle/>
          <a:p>
            <a:r>
              <a:rPr lang="en-GB" sz="3600" dirty="0">
                <a:latin typeface="+mn-lt"/>
              </a:rPr>
              <a:t>Three Billy Goats Gruff</a:t>
            </a:r>
          </a:p>
        </p:txBody>
      </p:sp>
      <p:pic>
        <p:nvPicPr>
          <p:cNvPr id="4" name="Picture 3">
            <a:extLst>
              <a:ext uri="{FF2B5EF4-FFF2-40B4-BE49-F238E27FC236}">
                <a16:creationId xmlns:a16="http://schemas.microsoft.com/office/drawing/2014/main" id="{9EA9E9CA-70EF-4369-A835-2EA3B8386D3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96673" y="1248738"/>
            <a:ext cx="1389939" cy="707296"/>
          </a:xfrm>
          <a:prstGeom prst="rect">
            <a:avLst/>
          </a:prstGeom>
        </p:spPr>
      </p:pic>
      <p:pic>
        <p:nvPicPr>
          <p:cNvPr id="6" name="Picture 5">
            <a:extLst>
              <a:ext uri="{FF2B5EF4-FFF2-40B4-BE49-F238E27FC236}">
                <a16:creationId xmlns:a16="http://schemas.microsoft.com/office/drawing/2014/main" id="{EA1C53B9-3449-4D94-AB84-6F59B437CF1A}"/>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6742404" y="1080847"/>
            <a:ext cx="1178680" cy="562462"/>
          </a:xfrm>
          <a:prstGeom prst="rect">
            <a:avLst/>
          </a:prstGeom>
        </p:spPr>
      </p:pic>
      <p:sp>
        <p:nvSpPr>
          <p:cNvPr id="8" name="TextBox 7">
            <a:extLst>
              <a:ext uri="{FF2B5EF4-FFF2-40B4-BE49-F238E27FC236}">
                <a16:creationId xmlns:a16="http://schemas.microsoft.com/office/drawing/2014/main" id="{FAE72D5B-C431-413B-87B6-C6B2231741D7}"/>
              </a:ext>
            </a:extLst>
          </p:cNvPr>
          <p:cNvSpPr txBox="1"/>
          <p:nvPr/>
        </p:nvSpPr>
        <p:spPr>
          <a:xfrm>
            <a:off x="493308" y="1970877"/>
            <a:ext cx="2126562" cy="2031325"/>
          </a:xfrm>
          <a:prstGeom prst="rect">
            <a:avLst/>
          </a:prstGeom>
          <a:noFill/>
        </p:spPr>
        <p:txBody>
          <a:bodyPr wrap="square" rtlCol="0">
            <a:spAutoFit/>
          </a:bodyPr>
          <a:lstStyle/>
          <a:p>
            <a:r>
              <a:rPr lang="en-GB" dirty="0"/>
              <a:t>Can you help the three Billy Goats Gruff find their way to the bridge? What will they pass on the way?</a:t>
            </a:r>
          </a:p>
          <a:p>
            <a:endParaRPr lang="en-GB" dirty="0"/>
          </a:p>
        </p:txBody>
      </p:sp>
      <p:sp>
        <p:nvSpPr>
          <p:cNvPr id="24" name="TextBox 23">
            <a:extLst>
              <a:ext uri="{FF2B5EF4-FFF2-40B4-BE49-F238E27FC236}">
                <a16:creationId xmlns:a16="http://schemas.microsoft.com/office/drawing/2014/main" id="{90A5804B-7678-47F6-87A0-D6EC20429896}"/>
              </a:ext>
            </a:extLst>
          </p:cNvPr>
          <p:cNvSpPr txBox="1"/>
          <p:nvPr/>
        </p:nvSpPr>
        <p:spPr>
          <a:xfrm>
            <a:off x="6321899" y="1603529"/>
            <a:ext cx="2257663" cy="369332"/>
          </a:xfrm>
          <a:prstGeom prst="rect">
            <a:avLst/>
          </a:prstGeom>
          <a:noFill/>
        </p:spPr>
        <p:txBody>
          <a:bodyPr wrap="square" rtlCol="0">
            <a:spAutoFit/>
          </a:bodyPr>
          <a:lstStyle/>
          <a:p>
            <a:r>
              <a:rPr lang="en-GB" dirty="0"/>
              <a:t>This is the bridge.</a:t>
            </a:r>
          </a:p>
        </p:txBody>
      </p:sp>
      <p:sp>
        <p:nvSpPr>
          <p:cNvPr id="25" name="TextBox 24">
            <a:extLst>
              <a:ext uri="{FF2B5EF4-FFF2-40B4-BE49-F238E27FC236}">
                <a16:creationId xmlns:a16="http://schemas.microsoft.com/office/drawing/2014/main" id="{22D39668-CF6C-46BD-B753-5C4E43FD801E}"/>
              </a:ext>
            </a:extLst>
          </p:cNvPr>
          <p:cNvSpPr txBox="1"/>
          <p:nvPr/>
        </p:nvSpPr>
        <p:spPr>
          <a:xfrm>
            <a:off x="4015371" y="1334745"/>
            <a:ext cx="2343096" cy="646331"/>
          </a:xfrm>
          <a:prstGeom prst="rect">
            <a:avLst/>
          </a:prstGeom>
          <a:noFill/>
        </p:spPr>
        <p:txBody>
          <a:bodyPr wrap="square" rtlCol="0">
            <a:spAutoFit/>
          </a:bodyPr>
          <a:lstStyle/>
          <a:p>
            <a:r>
              <a:rPr lang="en-GB" dirty="0"/>
              <a:t>These are the three Billy Goats Gruff.</a:t>
            </a:r>
          </a:p>
        </p:txBody>
      </p:sp>
      <p:grpSp>
        <p:nvGrpSpPr>
          <p:cNvPr id="2" name="Group 1">
            <a:extLst>
              <a:ext uri="{FF2B5EF4-FFF2-40B4-BE49-F238E27FC236}">
                <a16:creationId xmlns:a16="http://schemas.microsoft.com/office/drawing/2014/main" id="{326DD7D6-839D-4E4B-9253-62664E42731D}"/>
              </a:ext>
            </a:extLst>
          </p:cNvPr>
          <p:cNvGrpSpPr/>
          <p:nvPr/>
        </p:nvGrpSpPr>
        <p:grpSpPr>
          <a:xfrm>
            <a:off x="2537867" y="2066317"/>
            <a:ext cx="5978535" cy="4227763"/>
            <a:chOff x="2537867" y="2066317"/>
            <a:chExt cx="5978535" cy="4227763"/>
          </a:xfrm>
        </p:grpSpPr>
        <p:pic>
          <p:nvPicPr>
            <p:cNvPr id="7" name="Picture 6">
              <a:extLst>
                <a:ext uri="{FF2B5EF4-FFF2-40B4-BE49-F238E27FC236}">
                  <a16:creationId xmlns:a16="http://schemas.microsoft.com/office/drawing/2014/main" id="{96C94B2F-4EA8-40EE-BC68-DE7ED29844DD}"/>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2537867" y="2066317"/>
              <a:ext cx="5978535" cy="4227763"/>
            </a:xfrm>
            <a:prstGeom prst="rect">
              <a:avLst/>
            </a:prstGeom>
          </p:spPr>
        </p:pic>
        <p:pic>
          <p:nvPicPr>
            <p:cNvPr id="14" name="Picture 13">
              <a:extLst>
                <a:ext uri="{FF2B5EF4-FFF2-40B4-BE49-F238E27FC236}">
                  <a16:creationId xmlns:a16="http://schemas.microsoft.com/office/drawing/2014/main" id="{17686723-907C-4028-8281-3CD433A622D2}"/>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a:off x="7526243" y="3363511"/>
              <a:ext cx="394841" cy="774599"/>
            </a:xfrm>
            <a:prstGeom prst="rect">
              <a:avLst/>
            </a:prstGeom>
          </p:spPr>
        </p:pic>
        <p:pic>
          <p:nvPicPr>
            <p:cNvPr id="23" name="Picture 22">
              <a:extLst>
                <a:ext uri="{FF2B5EF4-FFF2-40B4-BE49-F238E27FC236}">
                  <a16:creationId xmlns:a16="http://schemas.microsoft.com/office/drawing/2014/main" id="{1BB8CCB1-AF9C-4B68-8640-B96B3605FA98}"/>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2966943" y="4894131"/>
              <a:ext cx="838704" cy="333331"/>
            </a:xfrm>
            <a:prstGeom prst="rect">
              <a:avLst/>
            </a:prstGeom>
          </p:spPr>
        </p:pic>
        <p:pic>
          <p:nvPicPr>
            <p:cNvPr id="29" name="Picture 28">
              <a:extLst>
                <a:ext uri="{FF2B5EF4-FFF2-40B4-BE49-F238E27FC236}">
                  <a16:creationId xmlns:a16="http://schemas.microsoft.com/office/drawing/2014/main" id="{C12F9C16-E645-4D5E-B08E-1D68833267B0}"/>
                </a:ext>
              </a:extLst>
            </p:cNvPr>
            <p:cNvPicPr>
              <a:picLocks noChangeAspect="1"/>
            </p:cNvPicPr>
            <p:nvPr/>
          </p:nvPicPr>
          <p:blipFill rotWithShape="1">
            <a:blip r:embed="rId7" cstate="print">
              <a:extLst>
                <a:ext uri="{28A0092B-C50C-407E-A947-70E740481C1C}">
                  <a14:useLocalDpi xmlns:a14="http://schemas.microsoft.com/office/drawing/2010/main" val="0"/>
                </a:ext>
              </a:extLst>
            </a:blip>
            <a:srcRect l="-1" t="79" r="-2934" b="-79"/>
            <a:stretch/>
          </p:blipFill>
          <p:spPr>
            <a:xfrm>
              <a:off x="5302080" y="5732409"/>
              <a:ext cx="689059" cy="266051"/>
            </a:xfrm>
            <a:prstGeom prst="rect">
              <a:avLst/>
            </a:prstGeom>
          </p:spPr>
        </p:pic>
        <p:pic>
          <p:nvPicPr>
            <p:cNvPr id="20" name="Picture 19">
              <a:extLst>
                <a:ext uri="{FF2B5EF4-FFF2-40B4-BE49-F238E27FC236}">
                  <a16:creationId xmlns:a16="http://schemas.microsoft.com/office/drawing/2014/main" id="{0B007C05-4FE3-4E18-BEC6-382B2945A4E8}"/>
                </a:ext>
              </a:extLst>
            </p:cNvPr>
            <p:cNvPicPr>
              <a:picLocks noChangeAspect="1"/>
            </p:cNvPicPr>
            <p:nvPr/>
          </p:nvPicPr>
          <p:blipFill>
            <a:blip r:embed="rId8" cstate="print">
              <a:extLst>
                <a:ext uri="{28A0092B-C50C-407E-A947-70E740481C1C}">
                  <a14:useLocalDpi xmlns:a14="http://schemas.microsoft.com/office/drawing/2010/main" val="0"/>
                </a:ext>
              </a:extLst>
            </a:blip>
            <a:srcRect/>
            <a:stretch/>
          </p:blipFill>
          <p:spPr>
            <a:xfrm rot="709617">
              <a:off x="6000896" y="3131072"/>
              <a:ext cx="1248660" cy="595856"/>
            </a:xfrm>
            <a:prstGeom prst="rect">
              <a:avLst/>
            </a:prstGeom>
          </p:spPr>
        </p:pic>
        <p:pic>
          <p:nvPicPr>
            <p:cNvPr id="22" name="Picture 21">
              <a:extLst>
                <a:ext uri="{FF2B5EF4-FFF2-40B4-BE49-F238E27FC236}">
                  <a16:creationId xmlns:a16="http://schemas.microsoft.com/office/drawing/2014/main" id="{AB73E4E2-D778-43FD-B228-7B976B6DCF2E}"/>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a:off x="7270152" y="3647065"/>
              <a:ext cx="394841" cy="774599"/>
            </a:xfrm>
            <a:prstGeom prst="rect">
              <a:avLst/>
            </a:prstGeom>
          </p:spPr>
        </p:pic>
        <p:pic>
          <p:nvPicPr>
            <p:cNvPr id="26" name="Picture 25">
              <a:extLst>
                <a:ext uri="{FF2B5EF4-FFF2-40B4-BE49-F238E27FC236}">
                  <a16:creationId xmlns:a16="http://schemas.microsoft.com/office/drawing/2014/main" id="{9888FA08-4D37-45F8-9D66-07EC3F22F0E1}"/>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a:off x="7623079" y="3701902"/>
              <a:ext cx="394841" cy="774599"/>
            </a:xfrm>
            <a:prstGeom prst="rect">
              <a:avLst/>
            </a:prstGeom>
          </p:spPr>
        </p:pic>
        <p:pic>
          <p:nvPicPr>
            <p:cNvPr id="31" name="Picture 30">
              <a:extLst>
                <a:ext uri="{FF2B5EF4-FFF2-40B4-BE49-F238E27FC236}">
                  <a16:creationId xmlns:a16="http://schemas.microsoft.com/office/drawing/2014/main" id="{6E744B15-1D10-46F2-B25C-3DBBA17A3F0E}"/>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a:off x="7405303" y="4048739"/>
              <a:ext cx="394841" cy="774599"/>
            </a:xfrm>
            <a:prstGeom prst="rect">
              <a:avLst/>
            </a:prstGeom>
          </p:spPr>
        </p:pic>
        <p:pic>
          <p:nvPicPr>
            <p:cNvPr id="33" name="Picture 32">
              <a:extLst>
                <a:ext uri="{FF2B5EF4-FFF2-40B4-BE49-F238E27FC236}">
                  <a16:creationId xmlns:a16="http://schemas.microsoft.com/office/drawing/2014/main" id="{C0BA152A-F987-4E12-88FB-672D65D5CDC7}"/>
                </a:ext>
              </a:extLst>
            </p:cNvPr>
            <p:cNvPicPr>
              <a:picLocks noChangeAspect="1"/>
            </p:cNvPicPr>
            <p:nvPr/>
          </p:nvPicPr>
          <p:blipFill rotWithShape="1">
            <a:blip r:embed="rId9" cstate="print">
              <a:extLst>
                <a:ext uri="{28A0092B-C50C-407E-A947-70E740481C1C}">
                  <a14:useLocalDpi xmlns:a14="http://schemas.microsoft.com/office/drawing/2010/main" val="0"/>
                </a:ext>
              </a:extLst>
            </a:blip>
            <a:srcRect t="-10592" b="-4797"/>
            <a:stretch/>
          </p:blipFill>
          <p:spPr>
            <a:xfrm>
              <a:off x="5794735" y="4004777"/>
              <a:ext cx="423806" cy="350842"/>
            </a:xfrm>
            <a:prstGeom prst="rect">
              <a:avLst/>
            </a:prstGeom>
          </p:spPr>
        </p:pic>
        <p:pic>
          <p:nvPicPr>
            <p:cNvPr id="34" name="Picture 33">
              <a:extLst>
                <a:ext uri="{FF2B5EF4-FFF2-40B4-BE49-F238E27FC236}">
                  <a16:creationId xmlns:a16="http://schemas.microsoft.com/office/drawing/2014/main" id="{A639E8BE-864D-46F3-B446-72516E442AB6}"/>
                </a:ext>
              </a:extLst>
            </p:cNvPr>
            <p:cNvPicPr>
              <a:picLocks noChangeAspect="1"/>
            </p:cNvPicPr>
            <p:nvPr/>
          </p:nvPicPr>
          <p:blipFill rotWithShape="1">
            <a:blip r:embed="rId9" cstate="print">
              <a:extLst>
                <a:ext uri="{28A0092B-C50C-407E-A947-70E740481C1C}">
                  <a14:useLocalDpi xmlns:a14="http://schemas.microsoft.com/office/drawing/2010/main" val="0"/>
                </a:ext>
              </a:extLst>
            </a:blip>
            <a:srcRect t="-10592" b="-4797"/>
            <a:stretch/>
          </p:blipFill>
          <p:spPr>
            <a:xfrm>
              <a:off x="4878274" y="4368465"/>
              <a:ext cx="423806" cy="350842"/>
            </a:xfrm>
            <a:prstGeom prst="rect">
              <a:avLst/>
            </a:prstGeom>
          </p:spPr>
        </p:pic>
      </p:grpSp>
    </p:spTree>
    <p:extLst>
      <p:ext uri="{BB962C8B-B14F-4D97-AF65-F5344CB8AC3E}">
        <p14:creationId xmlns:p14="http://schemas.microsoft.com/office/powerpoint/2010/main" val="24814926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5"/>
                                        </p:tgtEl>
                                        <p:attrNameLst>
                                          <p:attrName>style.visibility</p:attrName>
                                        </p:attrNameLst>
                                      </p:cBhvr>
                                      <p:to>
                                        <p:strVal val="visible"/>
                                      </p:to>
                                    </p:set>
                                    <p:animEffect transition="in" filter="fade">
                                      <p:cBhvr>
                                        <p:cTn id="10" dur="500"/>
                                        <p:tgtEl>
                                          <p:spTgt spid="25"/>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500"/>
                                        <p:tgtEl>
                                          <p:spTgt spid="6"/>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24"/>
                                        </p:tgtEl>
                                        <p:attrNameLst>
                                          <p:attrName>style.visibility</p:attrName>
                                        </p:attrNameLst>
                                      </p:cBhvr>
                                      <p:to>
                                        <p:strVal val="visible"/>
                                      </p:to>
                                    </p:set>
                                    <p:animEffect transition="in" filter="fade">
                                      <p:cBhvr>
                                        <p:cTn id="18" dur="500"/>
                                        <p:tgtEl>
                                          <p:spTgt spid="24"/>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fade">
                                      <p:cBhvr>
                                        <p:cTn id="23" dur="500"/>
                                        <p:tgtEl>
                                          <p:spTgt spid="8"/>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nodeType="clickEffect">
                                  <p:stCondLst>
                                    <p:cond delay="0"/>
                                  </p:stCondLst>
                                  <p:childTnLst>
                                    <p:set>
                                      <p:cBhvr>
                                        <p:cTn id="27" dur="1" fill="hold">
                                          <p:stCondLst>
                                            <p:cond delay="0"/>
                                          </p:stCondLst>
                                        </p:cTn>
                                        <p:tgtEl>
                                          <p:spTgt spid="2"/>
                                        </p:tgtEl>
                                        <p:attrNameLst>
                                          <p:attrName>style.visibility</p:attrName>
                                        </p:attrNameLst>
                                      </p:cBhvr>
                                      <p:to>
                                        <p:strVal val="visible"/>
                                      </p:to>
                                    </p:set>
                                    <p:animEffect transition="in" filter="fade">
                                      <p:cBhvr>
                                        <p:cTn id="28"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24" grpId="0"/>
      <p:bldP spid="2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188646" y="425099"/>
            <a:ext cx="4501887" cy="994306"/>
          </a:xfrm>
        </p:spPr>
        <p:txBody>
          <a:bodyPr/>
          <a:lstStyle/>
          <a:p>
            <a:r>
              <a:rPr lang="en-GB" sz="3600" dirty="0">
                <a:latin typeface="+mn-lt"/>
              </a:rPr>
              <a:t>Three Little Pigs</a:t>
            </a:r>
          </a:p>
        </p:txBody>
      </p:sp>
      <p:pic>
        <p:nvPicPr>
          <p:cNvPr id="4" name="Picture 3">
            <a:extLst>
              <a:ext uri="{FF2B5EF4-FFF2-40B4-BE49-F238E27FC236}">
                <a16:creationId xmlns:a16="http://schemas.microsoft.com/office/drawing/2014/main" id="{9EA9E9CA-70EF-4369-A835-2EA3B8386D3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6157824" y="728767"/>
            <a:ext cx="652901" cy="949434"/>
          </a:xfrm>
          <a:prstGeom prst="rect">
            <a:avLst/>
          </a:prstGeom>
        </p:spPr>
      </p:pic>
      <p:pic>
        <p:nvPicPr>
          <p:cNvPr id="6" name="Picture 5">
            <a:extLst>
              <a:ext uri="{FF2B5EF4-FFF2-40B4-BE49-F238E27FC236}">
                <a16:creationId xmlns:a16="http://schemas.microsoft.com/office/drawing/2014/main" id="{EA1C53B9-3449-4D94-AB84-6F59B437CF1A}"/>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6041603" y="1938637"/>
            <a:ext cx="1095982" cy="657779"/>
          </a:xfrm>
          <a:prstGeom prst="rect">
            <a:avLst/>
          </a:prstGeom>
        </p:spPr>
      </p:pic>
      <p:sp>
        <p:nvSpPr>
          <p:cNvPr id="8" name="TextBox 7">
            <a:extLst>
              <a:ext uri="{FF2B5EF4-FFF2-40B4-BE49-F238E27FC236}">
                <a16:creationId xmlns:a16="http://schemas.microsoft.com/office/drawing/2014/main" id="{FAE72D5B-C431-413B-87B6-C6B2231741D7}"/>
              </a:ext>
            </a:extLst>
          </p:cNvPr>
          <p:cNvSpPr txBox="1"/>
          <p:nvPr/>
        </p:nvSpPr>
        <p:spPr>
          <a:xfrm>
            <a:off x="507431" y="1248738"/>
            <a:ext cx="5576495" cy="1754326"/>
          </a:xfrm>
          <a:prstGeom prst="rect">
            <a:avLst/>
          </a:prstGeom>
          <a:noFill/>
        </p:spPr>
        <p:txBody>
          <a:bodyPr wrap="square" rtlCol="0">
            <a:spAutoFit/>
          </a:bodyPr>
          <a:lstStyle/>
          <a:p>
            <a:r>
              <a:rPr lang="en-GB" dirty="0"/>
              <a:t>Can you describe the straw house to the wolf? You might want to think about what the straw house is next to or in-between. Alternatively, you might count how many other houses he will pass before he reaches the straw house.</a:t>
            </a:r>
          </a:p>
          <a:p>
            <a:endParaRPr lang="en-GB" dirty="0"/>
          </a:p>
        </p:txBody>
      </p:sp>
      <p:sp>
        <p:nvSpPr>
          <p:cNvPr id="24" name="TextBox 23">
            <a:extLst>
              <a:ext uri="{FF2B5EF4-FFF2-40B4-BE49-F238E27FC236}">
                <a16:creationId xmlns:a16="http://schemas.microsoft.com/office/drawing/2014/main" id="{90A5804B-7678-47F6-87A0-D6EC20429896}"/>
              </a:ext>
            </a:extLst>
          </p:cNvPr>
          <p:cNvSpPr txBox="1"/>
          <p:nvPr/>
        </p:nvSpPr>
        <p:spPr>
          <a:xfrm>
            <a:off x="7137585" y="1872479"/>
            <a:ext cx="1716218" cy="646331"/>
          </a:xfrm>
          <a:prstGeom prst="rect">
            <a:avLst/>
          </a:prstGeom>
          <a:noFill/>
        </p:spPr>
        <p:txBody>
          <a:bodyPr wrap="square" rtlCol="0">
            <a:spAutoFit/>
          </a:bodyPr>
          <a:lstStyle/>
          <a:p>
            <a:r>
              <a:rPr lang="en-GB" dirty="0"/>
              <a:t>This is the straw house.</a:t>
            </a:r>
          </a:p>
        </p:txBody>
      </p:sp>
      <p:sp>
        <p:nvSpPr>
          <p:cNvPr id="25" name="TextBox 24">
            <a:extLst>
              <a:ext uri="{FF2B5EF4-FFF2-40B4-BE49-F238E27FC236}">
                <a16:creationId xmlns:a16="http://schemas.microsoft.com/office/drawing/2014/main" id="{22D39668-CF6C-46BD-B753-5C4E43FD801E}"/>
              </a:ext>
            </a:extLst>
          </p:cNvPr>
          <p:cNvSpPr txBox="1"/>
          <p:nvPr/>
        </p:nvSpPr>
        <p:spPr>
          <a:xfrm>
            <a:off x="6940163" y="905006"/>
            <a:ext cx="1716219" cy="646331"/>
          </a:xfrm>
          <a:prstGeom prst="rect">
            <a:avLst/>
          </a:prstGeom>
          <a:noFill/>
        </p:spPr>
        <p:txBody>
          <a:bodyPr wrap="square" rtlCol="0">
            <a:spAutoFit/>
          </a:bodyPr>
          <a:lstStyle/>
          <a:p>
            <a:r>
              <a:rPr lang="en-GB" dirty="0"/>
              <a:t>This is the Big Bad Wolf.</a:t>
            </a:r>
          </a:p>
        </p:txBody>
      </p:sp>
      <p:grpSp>
        <p:nvGrpSpPr>
          <p:cNvPr id="10" name="Group 9">
            <a:extLst>
              <a:ext uri="{FF2B5EF4-FFF2-40B4-BE49-F238E27FC236}">
                <a16:creationId xmlns:a16="http://schemas.microsoft.com/office/drawing/2014/main" id="{60A27321-C9AE-49DC-8914-C131792D48AC}"/>
              </a:ext>
            </a:extLst>
          </p:cNvPr>
          <p:cNvGrpSpPr/>
          <p:nvPr/>
        </p:nvGrpSpPr>
        <p:grpSpPr>
          <a:xfrm>
            <a:off x="374404" y="2779246"/>
            <a:ext cx="8197308" cy="3488356"/>
            <a:chOff x="222004" y="2772542"/>
            <a:chExt cx="8197308" cy="3488356"/>
          </a:xfrm>
        </p:grpSpPr>
        <p:pic>
          <p:nvPicPr>
            <p:cNvPr id="7" name="Picture 6">
              <a:extLst>
                <a:ext uri="{FF2B5EF4-FFF2-40B4-BE49-F238E27FC236}">
                  <a16:creationId xmlns:a16="http://schemas.microsoft.com/office/drawing/2014/main" id="{96C94B2F-4EA8-40EE-BC68-DE7ED29844DD}"/>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t="17979" b="4193"/>
            <a:stretch/>
          </p:blipFill>
          <p:spPr>
            <a:xfrm>
              <a:off x="419888" y="2772542"/>
              <a:ext cx="7992085" cy="3488356"/>
            </a:xfrm>
            <a:prstGeom prst="rect">
              <a:avLst/>
            </a:prstGeom>
          </p:spPr>
        </p:pic>
        <p:pic>
          <p:nvPicPr>
            <p:cNvPr id="19" name="Picture 18">
              <a:extLst>
                <a:ext uri="{FF2B5EF4-FFF2-40B4-BE49-F238E27FC236}">
                  <a16:creationId xmlns:a16="http://schemas.microsoft.com/office/drawing/2014/main" id="{AA4E0388-53DD-419A-AFEF-BDA5CDCEBF69}"/>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a:off x="3433604" y="4075273"/>
              <a:ext cx="2006874" cy="1533989"/>
            </a:xfrm>
            <a:prstGeom prst="rect">
              <a:avLst/>
            </a:prstGeom>
          </p:spPr>
        </p:pic>
        <p:pic>
          <p:nvPicPr>
            <p:cNvPr id="14" name="Picture 13">
              <a:extLst>
                <a:ext uri="{FF2B5EF4-FFF2-40B4-BE49-F238E27FC236}">
                  <a16:creationId xmlns:a16="http://schemas.microsoft.com/office/drawing/2014/main" id="{17686723-907C-4028-8281-3CD433A622D2}"/>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8024471" y="3789202"/>
              <a:ext cx="394841" cy="774599"/>
            </a:xfrm>
            <a:prstGeom prst="rect">
              <a:avLst/>
            </a:prstGeom>
          </p:spPr>
        </p:pic>
        <p:pic>
          <p:nvPicPr>
            <p:cNvPr id="23" name="Picture 22">
              <a:extLst>
                <a:ext uri="{FF2B5EF4-FFF2-40B4-BE49-F238E27FC236}">
                  <a16:creationId xmlns:a16="http://schemas.microsoft.com/office/drawing/2014/main" id="{1BB8CCB1-AF9C-4B68-8640-B96B3605FA98}"/>
                </a:ext>
              </a:extLst>
            </p:cNvPr>
            <p:cNvPicPr>
              <a:picLocks noChangeAspect="1"/>
            </p:cNvPicPr>
            <p:nvPr/>
          </p:nvPicPr>
          <p:blipFill>
            <a:blip r:embed="rId7" cstate="print">
              <a:extLst>
                <a:ext uri="{28A0092B-C50C-407E-A947-70E740481C1C}">
                  <a14:useLocalDpi xmlns:a14="http://schemas.microsoft.com/office/drawing/2010/main" val="0"/>
                </a:ext>
              </a:extLst>
            </a:blip>
            <a:srcRect/>
            <a:stretch/>
          </p:blipFill>
          <p:spPr>
            <a:xfrm>
              <a:off x="732027" y="3971192"/>
              <a:ext cx="1917404" cy="1611536"/>
            </a:xfrm>
            <a:prstGeom prst="rect">
              <a:avLst/>
            </a:prstGeom>
          </p:spPr>
        </p:pic>
        <p:pic>
          <p:nvPicPr>
            <p:cNvPr id="29" name="Picture 28">
              <a:extLst>
                <a:ext uri="{FF2B5EF4-FFF2-40B4-BE49-F238E27FC236}">
                  <a16:creationId xmlns:a16="http://schemas.microsoft.com/office/drawing/2014/main" id="{C12F9C16-E645-4D5E-B08E-1D68833267B0}"/>
                </a:ext>
              </a:extLst>
            </p:cNvPr>
            <p:cNvPicPr>
              <a:picLocks noChangeAspect="1"/>
            </p:cNvPicPr>
            <p:nvPr/>
          </p:nvPicPr>
          <p:blipFill rotWithShape="1">
            <a:blip r:embed="rId8" cstate="print">
              <a:extLst>
                <a:ext uri="{28A0092B-C50C-407E-A947-70E740481C1C}">
                  <a14:useLocalDpi xmlns:a14="http://schemas.microsoft.com/office/drawing/2010/main" val="0"/>
                </a:ext>
              </a:extLst>
            </a:blip>
            <a:srcRect t="-3338" r="-11505" b="-8475"/>
            <a:stretch/>
          </p:blipFill>
          <p:spPr>
            <a:xfrm>
              <a:off x="5344704" y="3859432"/>
              <a:ext cx="598626" cy="1177596"/>
            </a:xfrm>
            <a:prstGeom prst="rect">
              <a:avLst/>
            </a:prstGeom>
          </p:spPr>
        </p:pic>
        <p:pic>
          <p:nvPicPr>
            <p:cNvPr id="22" name="Picture 21">
              <a:extLst>
                <a:ext uri="{FF2B5EF4-FFF2-40B4-BE49-F238E27FC236}">
                  <a16:creationId xmlns:a16="http://schemas.microsoft.com/office/drawing/2014/main" id="{AB73E4E2-D778-43FD-B228-7B976B6DCF2E}"/>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7600853" y="3696062"/>
              <a:ext cx="394841" cy="774599"/>
            </a:xfrm>
            <a:prstGeom prst="rect">
              <a:avLst/>
            </a:prstGeom>
          </p:spPr>
        </p:pic>
        <p:pic>
          <p:nvPicPr>
            <p:cNvPr id="26" name="Picture 25">
              <a:extLst>
                <a:ext uri="{FF2B5EF4-FFF2-40B4-BE49-F238E27FC236}">
                  <a16:creationId xmlns:a16="http://schemas.microsoft.com/office/drawing/2014/main" id="{9888FA08-4D37-45F8-9D66-07EC3F22F0E1}"/>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7851793" y="3848260"/>
              <a:ext cx="394841" cy="774599"/>
            </a:xfrm>
            <a:prstGeom prst="rect">
              <a:avLst/>
            </a:prstGeom>
          </p:spPr>
        </p:pic>
        <p:pic>
          <p:nvPicPr>
            <p:cNvPr id="31" name="Picture 30">
              <a:extLst>
                <a:ext uri="{FF2B5EF4-FFF2-40B4-BE49-F238E27FC236}">
                  <a16:creationId xmlns:a16="http://schemas.microsoft.com/office/drawing/2014/main" id="{6E744B15-1D10-46F2-B25C-3DBBA17A3F0E}"/>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7405303" y="4048739"/>
              <a:ext cx="394841" cy="774599"/>
            </a:xfrm>
            <a:prstGeom prst="rect">
              <a:avLst/>
            </a:prstGeom>
          </p:spPr>
        </p:pic>
        <p:pic>
          <p:nvPicPr>
            <p:cNvPr id="27" name="Picture 26">
              <a:extLst>
                <a:ext uri="{FF2B5EF4-FFF2-40B4-BE49-F238E27FC236}">
                  <a16:creationId xmlns:a16="http://schemas.microsoft.com/office/drawing/2014/main" id="{7CE6AF3B-324A-41A0-BEC4-EC5EE9800C1F}"/>
                </a:ext>
              </a:extLst>
            </p:cNvPr>
            <p:cNvPicPr>
              <a:picLocks noChangeAspect="1"/>
            </p:cNvPicPr>
            <p:nvPr/>
          </p:nvPicPr>
          <p:blipFill>
            <a:blip r:embed="rId9" cstate="print">
              <a:extLst>
                <a:ext uri="{28A0092B-C50C-407E-A947-70E740481C1C}">
                  <a14:useLocalDpi xmlns:a14="http://schemas.microsoft.com/office/drawing/2010/main" val="0"/>
                </a:ext>
              </a:extLst>
            </a:blip>
            <a:srcRect/>
            <a:stretch/>
          </p:blipFill>
          <p:spPr>
            <a:xfrm>
              <a:off x="6050369" y="4176502"/>
              <a:ext cx="2317521" cy="1390913"/>
            </a:xfrm>
            <a:prstGeom prst="rect">
              <a:avLst/>
            </a:prstGeom>
          </p:spPr>
        </p:pic>
        <p:pic>
          <p:nvPicPr>
            <p:cNvPr id="28" name="Picture 27">
              <a:extLst>
                <a:ext uri="{FF2B5EF4-FFF2-40B4-BE49-F238E27FC236}">
                  <a16:creationId xmlns:a16="http://schemas.microsoft.com/office/drawing/2014/main" id="{DE4BF90D-BD20-4B83-9E28-8A9137401913}"/>
                </a:ext>
              </a:extLst>
            </p:cNvPr>
            <p:cNvPicPr>
              <a:picLocks noChangeAspect="1"/>
            </p:cNvPicPr>
            <p:nvPr/>
          </p:nvPicPr>
          <p:blipFill rotWithShape="1">
            <a:blip r:embed="rId8" cstate="print">
              <a:extLst>
                <a:ext uri="{28A0092B-C50C-407E-A947-70E740481C1C}">
                  <a14:useLocalDpi xmlns:a14="http://schemas.microsoft.com/office/drawing/2010/main" val="0"/>
                </a:ext>
              </a:extLst>
            </a:blip>
            <a:srcRect t="-3338" r="-11505" b="-8475"/>
            <a:stretch/>
          </p:blipFill>
          <p:spPr>
            <a:xfrm>
              <a:off x="5628577" y="4176502"/>
              <a:ext cx="598626" cy="1177596"/>
            </a:xfrm>
            <a:prstGeom prst="rect">
              <a:avLst/>
            </a:prstGeom>
          </p:spPr>
        </p:pic>
        <p:pic>
          <p:nvPicPr>
            <p:cNvPr id="30" name="Picture 29">
              <a:extLst>
                <a:ext uri="{FF2B5EF4-FFF2-40B4-BE49-F238E27FC236}">
                  <a16:creationId xmlns:a16="http://schemas.microsoft.com/office/drawing/2014/main" id="{AF28E2F3-E763-483B-9A44-3F47C3BC44B0}"/>
                </a:ext>
              </a:extLst>
            </p:cNvPr>
            <p:cNvPicPr>
              <a:picLocks noChangeAspect="1"/>
            </p:cNvPicPr>
            <p:nvPr/>
          </p:nvPicPr>
          <p:blipFill>
            <a:blip r:embed="rId10" cstate="print">
              <a:extLst>
                <a:ext uri="{28A0092B-C50C-407E-A947-70E740481C1C}">
                  <a14:useLocalDpi xmlns:a14="http://schemas.microsoft.com/office/drawing/2010/main" val="0"/>
                </a:ext>
              </a:extLst>
            </a:blip>
            <a:srcRect/>
            <a:stretch/>
          </p:blipFill>
          <p:spPr>
            <a:xfrm>
              <a:off x="2861044" y="5138749"/>
              <a:ext cx="589949" cy="234467"/>
            </a:xfrm>
            <a:prstGeom prst="rect">
              <a:avLst/>
            </a:prstGeom>
          </p:spPr>
        </p:pic>
        <p:pic>
          <p:nvPicPr>
            <p:cNvPr id="9" name="Picture 8">
              <a:extLst>
                <a:ext uri="{FF2B5EF4-FFF2-40B4-BE49-F238E27FC236}">
                  <a16:creationId xmlns:a16="http://schemas.microsoft.com/office/drawing/2014/main" id="{720238DE-5790-4D28-8541-6BF22771F6D1}"/>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2539979" y="5236864"/>
              <a:ext cx="589950" cy="234467"/>
            </a:xfrm>
            <a:prstGeom prst="rect">
              <a:avLst/>
            </a:prstGeom>
          </p:spPr>
        </p:pic>
        <p:pic>
          <p:nvPicPr>
            <p:cNvPr id="32" name="Picture 31">
              <a:extLst>
                <a:ext uri="{FF2B5EF4-FFF2-40B4-BE49-F238E27FC236}">
                  <a16:creationId xmlns:a16="http://schemas.microsoft.com/office/drawing/2014/main" id="{F85D6D49-2A70-49D8-BFEC-AD3C82523D1F}"/>
                </a:ext>
              </a:extLst>
            </p:cNvPr>
            <p:cNvPicPr>
              <a:picLocks noChangeAspect="1"/>
            </p:cNvPicPr>
            <p:nvPr/>
          </p:nvPicPr>
          <p:blipFill>
            <a:blip r:embed="rId12" cstate="print">
              <a:extLst>
                <a:ext uri="{28A0092B-C50C-407E-A947-70E740481C1C}">
                  <a14:useLocalDpi xmlns:a14="http://schemas.microsoft.com/office/drawing/2010/main" val="0"/>
                </a:ext>
              </a:extLst>
            </a:blip>
            <a:srcRect/>
            <a:stretch/>
          </p:blipFill>
          <p:spPr>
            <a:xfrm>
              <a:off x="222004" y="4622858"/>
              <a:ext cx="974527" cy="1417135"/>
            </a:xfrm>
            <a:prstGeom prst="rect">
              <a:avLst/>
            </a:prstGeom>
          </p:spPr>
        </p:pic>
      </p:grpSp>
    </p:spTree>
    <p:extLst>
      <p:ext uri="{BB962C8B-B14F-4D97-AF65-F5344CB8AC3E}">
        <p14:creationId xmlns:p14="http://schemas.microsoft.com/office/powerpoint/2010/main" val="17962108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5"/>
                                        </p:tgtEl>
                                        <p:attrNameLst>
                                          <p:attrName>style.visibility</p:attrName>
                                        </p:attrNameLst>
                                      </p:cBhvr>
                                      <p:to>
                                        <p:strVal val="visible"/>
                                      </p:to>
                                    </p:set>
                                    <p:animEffect transition="in" filter="fade">
                                      <p:cBhvr>
                                        <p:cTn id="10" dur="500"/>
                                        <p:tgtEl>
                                          <p:spTgt spid="25"/>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500"/>
                                        <p:tgtEl>
                                          <p:spTgt spid="6"/>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24"/>
                                        </p:tgtEl>
                                        <p:attrNameLst>
                                          <p:attrName>style.visibility</p:attrName>
                                        </p:attrNameLst>
                                      </p:cBhvr>
                                      <p:to>
                                        <p:strVal val="visible"/>
                                      </p:to>
                                    </p:set>
                                    <p:animEffect transition="in" filter="fade">
                                      <p:cBhvr>
                                        <p:cTn id="18" dur="500"/>
                                        <p:tgtEl>
                                          <p:spTgt spid="24"/>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fade">
                                      <p:cBhvr>
                                        <p:cTn id="23" dur="500"/>
                                        <p:tgtEl>
                                          <p:spTgt spid="8"/>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nodeType="clickEffect">
                                  <p:stCondLst>
                                    <p:cond delay="0"/>
                                  </p:stCondLst>
                                  <p:childTnLst>
                                    <p:set>
                                      <p:cBhvr>
                                        <p:cTn id="27" dur="1" fill="hold">
                                          <p:stCondLst>
                                            <p:cond delay="0"/>
                                          </p:stCondLst>
                                        </p:cTn>
                                        <p:tgtEl>
                                          <p:spTgt spid="10"/>
                                        </p:tgtEl>
                                        <p:attrNameLst>
                                          <p:attrName>style.visibility</p:attrName>
                                        </p:attrNameLst>
                                      </p:cBhvr>
                                      <p:to>
                                        <p:strVal val="visible"/>
                                      </p:to>
                                    </p:set>
                                    <p:animEffect transition="in" filter="fade">
                                      <p:cBhvr>
                                        <p:cTn id="28"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24" grpId="0"/>
      <p:bldP spid="2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188645" y="425099"/>
            <a:ext cx="5645065" cy="994306"/>
          </a:xfrm>
        </p:spPr>
        <p:txBody>
          <a:bodyPr/>
          <a:lstStyle/>
          <a:p>
            <a:r>
              <a:rPr lang="en-GB" sz="3600" dirty="0">
                <a:latin typeface="+mn-lt"/>
              </a:rPr>
              <a:t>Little Red Riding Hood</a:t>
            </a:r>
          </a:p>
        </p:txBody>
      </p:sp>
      <p:pic>
        <p:nvPicPr>
          <p:cNvPr id="4" name="Picture 3">
            <a:extLst>
              <a:ext uri="{FF2B5EF4-FFF2-40B4-BE49-F238E27FC236}">
                <a16:creationId xmlns:a16="http://schemas.microsoft.com/office/drawing/2014/main" id="{9EA9E9CA-70EF-4369-A835-2EA3B8386D3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545531" y="2077007"/>
            <a:ext cx="534536" cy="949434"/>
          </a:xfrm>
          <a:prstGeom prst="rect">
            <a:avLst/>
          </a:prstGeom>
        </p:spPr>
      </p:pic>
      <p:pic>
        <p:nvPicPr>
          <p:cNvPr id="6" name="Picture 5">
            <a:extLst>
              <a:ext uri="{FF2B5EF4-FFF2-40B4-BE49-F238E27FC236}">
                <a16:creationId xmlns:a16="http://schemas.microsoft.com/office/drawing/2014/main" id="{EA1C53B9-3449-4D94-AB84-6F59B437CF1A}"/>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497606" y="3335531"/>
            <a:ext cx="759084" cy="790555"/>
          </a:xfrm>
          <a:prstGeom prst="rect">
            <a:avLst/>
          </a:prstGeom>
        </p:spPr>
      </p:pic>
      <p:sp>
        <p:nvSpPr>
          <p:cNvPr id="8" name="TextBox 7">
            <a:extLst>
              <a:ext uri="{FF2B5EF4-FFF2-40B4-BE49-F238E27FC236}">
                <a16:creationId xmlns:a16="http://schemas.microsoft.com/office/drawing/2014/main" id="{FAE72D5B-C431-413B-87B6-C6B2231741D7}"/>
              </a:ext>
            </a:extLst>
          </p:cNvPr>
          <p:cNvSpPr txBox="1"/>
          <p:nvPr/>
        </p:nvSpPr>
        <p:spPr>
          <a:xfrm>
            <a:off x="572287" y="1169128"/>
            <a:ext cx="5576495" cy="923330"/>
          </a:xfrm>
          <a:prstGeom prst="rect">
            <a:avLst/>
          </a:prstGeom>
          <a:noFill/>
        </p:spPr>
        <p:txBody>
          <a:bodyPr wrap="square" rtlCol="0">
            <a:spAutoFit/>
          </a:bodyPr>
          <a:lstStyle/>
          <a:p>
            <a:r>
              <a:rPr lang="en-GB" dirty="0"/>
              <a:t>Can you help Little Red Riding Hood find her way to Grandma’s cottage </a:t>
            </a:r>
            <a:r>
              <a:rPr lang="en-GB" b="1" dirty="0"/>
              <a:t>without</a:t>
            </a:r>
            <a:r>
              <a:rPr lang="en-GB" dirty="0"/>
              <a:t> going past the wolf?</a:t>
            </a:r>
          </a:p>
          <a:p>
            <a:endParaRPr lang="en-GB" dirty="0"/>
          </a:p>
        </p:txBody>
      </p:sp>
      <p:sp>
        <p:nvSpPr>
          <p:cNvPr id="24" name="TextBox 23">
            <a:extLst>
              <a:ext uri="{FF2B5EF4-FFF2-40B4-BE49-F238E27FC236}">
                <a16:creationId xmlns:a16="http://schemas.microsoft.com/office/drawing/2014/main" id="{90A5804B-7678-47F6-87A0-D6EC20429896}"/>
              </a:ext>
            </a:extLst>
          </p:cNvPr>
          <p:cNvSpPr txBox="1"/>
          <p:nvPr/>
        </p:nvSpPr>
        <p:spPr>
          <a:xfrm>
            <a:off x="1246939" y="3305007"/>
            <a:ext cx="1716218" cy="923330"/>
          </a:xfrm>
          <a:prstGeom prst="rect">
            <a:avLst/>
          </a:prstGeom>
          <a:noFill/>
        </p:spPr>
        <p:txBody>
          <a:bodyPr wrap="square" rtlCol="0">
            <a:spAutoFit/>
          </a:bodyPr>
          <a:lstStyle/>
          <a:p>
            <a:r>
              <a:rPr lang="en-GB" dirty="0"/>
              <a:t>This is Grandma’s Cottage.</a:t>
            </a:r>
          </a:p>
        </p:txBody>
      </p:sp>
      <p:sp>
        <p:nvSpPr>
          <p:cNvPr id="25" name="TextBox 24">
            <a:extLst>
              <a:ext uri="{FF2B5EF4-FFF2-40B4-BE49-F238E27FC236}">
                <a16:creationId xmlns:a16="http://schemas.microsoft.com/office/drawing/2014/main" id="{22D39668-CF6C-46BD-B753-5C4E43FD801E}"/>
              </a:ext>
            </a:extLst>
          </p:cNvPr>
          <p:cNvSpPr txBox="1"/>
          <p:nvPr/>
        </p:nvSpPr>
        <p:spPr>
          <a:xfrm>
            <a:off x="1186032" y="2116275"/>
            <a:ext cx="1716219" cy="923330"/>
          </a:xfrm>
          <a:prstGeom prst="rect">
            <a:avLst/>
          </a:prstGeom>
          <a:noFill/>
        </p:spPr>
        <p:txBody>
          <a:bodyPr wrap="square" rtlCol="0">
            <a:spAutoFit/>
          </a:bodyPr>
          <a:lstStyle/>
          <a:p>
            <a:r>
              <a:rPr lang="en-GB" dirty="0"/>
              <a:t>This is Little Red Riding Hood.</a:t>
            </a:r>
          </a:p>
        </p:txBody>
      </p:sp>
      <p:grpSp>
        <p:nvGrpSpPr>
          <p:cNvPr id="5" name="Group 4">
            <a:extLst>
              <a:ext uri="{FF2B5EF4-FFF2-40B4-BE49-F238E27FC236}">
                <a16:creationId xmlns:a16="http://schemas.microsoft.com/office/drawing/2014/main" id="{F94BE738-B74B-46DC-B281-21BBD07A155A}"/>
              </a:ext>
            </a:extLst>
          </p:cNvPr>
          <p:cNvGrpSpPr/>
          <p:nvPr/>
        </p:nvGrpSpPr>
        <p:grpSpPr>
          <a:xfrm>
            <a:off x="2552701" y="1975805"/>
            <a:ext cx="6019012" cy="4256136"/>
            <a:chOff x="2552701" y="1975805"/>
            <a:chExt cx="6019012" cy="4256136"/>
          </a:xfrm>
        </p:grpSpPr>
        <p:pic>
          <p:nvPicPr>
            <p:cNvPr id="3" name="Picture 2">
              <a:extLst>
                <a:ext uri="{FF2B5EF4-FFF2-40B4-BE49-F238E27FC236}">
                  <a16:creationId xmlns:a16="http://schemas.microsoft.com/office/drawing/2014/main" id="{703262DB-72F4-4965-8915-8729C2CE963B}"/>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552701" y="1975805"/>
              <a:ext cx="6019012" cy="4256136"/>
            </a:xfrm>
            <a:prstGeom prst="rect">
              <a:avLst/>
            </a:prstGeom>
          </p:spPr>
        </p:pic>
        <p:pic>
          <p:nvPicPr>
            <p:cNvPr id="19" name="Picture 18">
              <a:extLst>
                <a:ext uri="{FF2B5EF4-FFF2-40B4-BE49-F238E27FC236}">
                  <a16:creationId xmlns:a16="http://schemas.microsoft.com/office/drawing/2014/main" id="{AA4E0388-53DD-419A-AFEF-BDA5CDCEBF69}"/>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a:off x="6520336" y="4340026"/>
              <a:ext cx="413758" cy="641019"/>
            </a:xfrm>
            <a:prstGeom prst="rect">
              <a:avLst/>
            </a:prstGeom>
          </p:spPr>
        </p:pic>
        <p:pic>
          <p:nvPicPr>
            <p:cNvPr id="23" name="Picture 22">
              <a:extLst>
                <a:ext uri="{FF2B5EF4-FFF2-40B4-BE49-F238E27FC236}">
                  <a16:creationId xmlns:a16="http://schemas.microsoft.com/office/drawing/2014/main" id="{1BB8CCB1-AF9C-4B68-8640-B96B3605FA98}"/>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2741310" y="3087239"/>
              <a:ext cx="339773" cy="319690"/>
            </a:xfrm>
            <a:prstGeom prst="rect">
              <a:avLst/>
            </a:prstGeom>
          </p:spPr>
        </p:pic>
        <p:pic>
          <p:nvPicPr>
            <p:cNvPr id="27" name="Picture 26">
              <a:extLst>
                <a:ext uri="{FF2B5EF4-FFF2-40B4-BE49-F238E27FC236}">
                  <a16:creationId xmlns:a16="http://schemas.microsoft.com/office/drawing/2014/main" id="{7CE6AF3B-324A-41A0-BEC4-EC5EE9800C1F}"/>
                </a:ext>
              </a:extLst>
            </p:cNvPr>
            <p:cNvPicPr>
              <a:picLocks noChangeAspect="1"/>
            </p:cNvPicPr>
            <p:nvPr/>
          </p:nvPicPr>
          <p:blipFill>
            <a:blip r:embed="rId7" cstate="print">
              <a:extLst>
                <a:ext uri="{28A0092B-C50C-407E-A947-70E740481C1C}">
                  <a14:useLocalDpi xmlns:a14="http://schemas.microsoft.com/office/drawing/2010/main" val="0"/>
                </a:ext>
              </a:extLst>
            </a:blip>
            <a:srcRect/>
            <a:stretch/>
          </p:blipFill>
          <p:spPr>
            <a:xfrm>
              <a:off x="6080014" y="3380438"/>
              <a:ext cx="1301209" cy="349712"/>
            </a:xfrm>
            <a:prstGeom prst="rect">
              <a:avLst/>
            </a:prstGeom>
          </p:spPr>
        </p:pic>
        <p:pic>
          <p:nvPicPr>
            <p:cNvPr id="33" name="Picture 32">
              <a:extLst>
                <a:ext uri="{FF2B5EF4-FFF2-40B4-BE49-F238E27FC236}">
                  <a16:creationId xmlns:a16="http://schemas.microsoft.com/office/drawing/2014/main" id="{8CB3CE8D-2729-441C-8A1A-E6FFD7C4F8AE}"/>
                </a:ext>
              </a:extLst>
            </p:cNvPr>
            <p:cNvPicPr>
              <a:picLocks noChangeAspect="1"/>
            </p:cNvPicPr>
            <p:nvPr/>
          </p:nvPicPr>
          <p:blipFill>
            <a:blip r:embed="rId8" cstate="print">
              <a:extLst>
                <a:ext uri="{28A0092B-C50C-407E-A947-70E740481C1C}">
                  <a14:useLocalDpi xmlns:a14="http://schemas.microsoft.com/office/drawing/2010/main" val="0"/>
                </a:ext>
              </a:extLst>
            </a:blip>
            <a:srcRect/>
            <a:stretch/>
          </p:blipFill>
          <p:spPr>
            <a:xfrm>
              <a:off x="7377707" y="2077007"/>
              <a:ext cx="953494" cy="993025"/>
            </a:xfrm>
            <a:prstGeom prst="rect">
              <a:avLst/>
            </a:prstGeom>
          </p:spPr>
        </p:pic>
        <p:pic>
          <p:nvPicPr>
            <p:cNvPr id="34" name="Picture 33">
              <a:extLst>
                <a:ext uri="{FF2B5EF4-FFF2-40B4-BE49-F238E27FC236}">
                  <a16:creationId xmlns:a16="http://schemas.microsoft.com/office/drawing/2014/main" id="{F1BC0EEE-1A2B-4EE4-B118-E7F02CCE6855}"/>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598166" y="3864955"/>
              <a:ext cx="534536" cy="949434"/>
            </a:xfrm>
            <a:prstGeom prst="rect">
              <a:avLst/>
            </a:prstGeom>
          </p:spPr>
        </p:pic>
        <p:pic>
          <p:nvPicPr>
            <p:cNvPr id="35" name="Picture 34">
              <a:extLst>
                <a:ext uri="{FF2B5EF4-FFF2-40B4-BE49-F238E27FC236}">
                  <a16:creationId xmlns:a16="http://schemas.microsoft.com/office/drawing/2014/main" id="{2E37C9CB-0C92-4999-B261-17A4B3E10463}"/>
                </a:ext>
              </a:extLst>
            </p:cNvPr>
            <p:cNvPicPr>
              <a:picLocks noChangeAspect="1"/>
            </p:cNvPicPr>
            <p:nvPr/>
          </p:nvPicPr>
          <p:blipFill>
            <a:blip r:embed="rId9" cstate="print">
              <a:extLst>
                <a:ext uri="{28A0092B-C50C-407E-A947-70E740481C1C}">
                  <a14:useLocalDpi xmlns:a14="http://schemas.microsoft.com/office/drawing/2010/main" val="0"/>
                </a:ext>
              </a:extLst>
            </a:blip>
            <a:srcRect/>
            <a:stretch/>
          </p:blipFill>
          <p:spPr>
            <a:xfrm>
              <a:off x="4904126" y="4938870"/>
              <a:ext cx="392349" cy="155933"/>
            </a:xfrm>
            <a:prstGeom prst="rect">
              <a:avLst/>
            </a:prstGeom>
          </p:spPr>
        </p:pic>
        <p:pic>
          <p:nvPicPr>
            <p:cNvPr id="36" name="Picture 35">
              <a:extLst>
                <a:ext uri="{FF2B5EF4-FFF2-40B4-BE49-F238E27FC236}">
                  <a16:creationId xmlns:a16="http://schemas.microsoft.com/office/drawing/2014/main" id="{F381A0DF-42ED-4889-8054-9A634950B88B}"/>
                </a:ext>
              </a:extLst>
            </p:cNvPr>
            <p:cNvPicPr>
              <a:picLocks noChangeAspect="1"/>
            </p:cNvPicPr>
            <p:nvPr/>
          </p:nvPicPr>
          <p:blipFill>
            <a:blip r:embed="rId10" cstate="print">
              <a:extLst>
                <a:ext uri="{28A0092B-C50C-407E-A947-70E740481C1C}">
                  <a14:useLocalDpi xmlns:a14="http://schemas.microsoft.com/office/drawing/2010/main" val="0"/>
                </a:ext>
              </a:extLst>
            </a:blip>
            <a:srcRect/>
            <a:stretch/>
          </p:blipFill>
          <p:spPr>
            <a:xfrm>
              <a:off x="5441364" y="5094803"/>
              <a:ext cx="392347" cy="155933"/>
            </a:xfrm>
            <a:prstGeom prst="rect">
              <a:avLst/>
            </a:prstGeom>
          </p:spPr>
        </p:pic>
        <p:pic>
          <p:nvPicPr>
            <p:cNvPr id="37" name="Picture 36">
              <a:extLst>
                <a:ext uri="{FF2B5EF4-FFF2-40B4-BE49-F238E27FC236}">
                  <a16:creationId xmlns:a16="http://schemas.microsoft.com/office/drawing/2014/main" id="{500F7621-321B-4863-B5E8-A0C079AB00F0}"/>
                </a:ext>
              </a:extLst>
            </p:cNvPr>
            <p:cNvPicPr>
              <a:picLocks noChangeAspect="1"/>
            </p:cNvPicPr>
            <p:nvPr/>
          </p:nvPicPr>
          <p:blipFill>
            <a:blip r:embed="rId11" cstate="print">
              <a:extLst>
                <a:ext uri="{28A0092B-C50C-407E-A947-70E740481C1C}">
                  <a14:useLocalDpi xmlns:a14="http://schemas.microsoft.com/office/drawing/2010/main" val="0"/>
                </a:ext>
              </a:extLst>
            </a:blip>
            <a:srcRect/>
            <a:stretch/>
          </p:blipFill>
          <p:spPr>
            <a:xfrm>
              <a:off x="5037327" y="5105830"/>
              <a:ext cx="176882" cy="212557"/>
            </a:xfrm>
            <a:prstGeom prst="rect">
              <a:avLst/>
            </a:prstGeom>
          </p:spPr>
        </p:pic>
        <p:pic>
          <p:nvPicPr>
            <p:cNvPr id="38" name="Picture 37">
              <a:extLst>
                <a:ext uri="{FF2B5EF4-FFF2-40B4-BE49-F238E27FC236}">
                  <a16:creationId xmlns:a16="http://schemas.microsoft.com/office/drawing/2014/main" id="{213AC432-AB50-4961-91F1-370734F638ED}"/>
                </a:ext>
              </a:extLst>
            </p:cNvPr>
            <p:cNvPicPr>
              <a:picLocks noChangeAspect="1"/>
            </p:cNvPicPr>
            <p:nvPr/>
          </p:nvPicPr>
          <p:blipFill>
            <a:blip r:embed="rId11" cstate="print">
              <a:extLst>
                <a:ext uri="{28A0092B-C50C-407E-A947-70E740481C1C}">
                  <a14:useLocalDpi xmlns:a14="http://schemas.microsoft.com/office/drawing/2010/main" val="0"/>
                </a:ext>
              </a:extLst>
            </a:blip>
            <a:srcRect/>
            <a:stretch/>
          </p:blipFill>
          <p:spPr>
            <a:xfrm>
              <a:off x="5223709" y="5038179"/>
              <a:ext cx="176882" cy="212557"/>
            </a:xfrm>
            <a:prstGeom prst="rect">
              <a:avLst/>
            </a:prstGeom>
          </p:spPr>
        </p:pic>
        <p:pic>
          <p:nvPicPr>
            <p:cNvPr id="39" name="Picture 38">
              <a:extLst>
                <a:ext uri="{FF2B5EF4-FFF2-40B4-BE49-F238E27FC236}">
                  <a16:creationId xmlns:a16="http://schemas.microsoft.com/office/drawing/2014/main" id="{F6887EE4-88DF-416F-8BED-CF5EB67A4034}"/>
                </a:ext>
              </a:extLst>
            </p:cNvPr>
            <p:cNvPicPr>
              <a:picLocks noChangeAspect="1"/>
            </p:cNvPicPr>
            <p:nvPr/>
          </p:nvPicPr>
          <p:blipFill>
            <a:blip r:embed="rId12" cstate="print">
              <a:extLst>
                <a:ext uri="{28A0092B-C50C-407E-A947-70E740481C1C}">
                  <a14:useLocalDpi xmlns:a14="http://schemas.microsoft.com/office/drawing/2010/main" val="0"/>
                </a:ext>
              </a:extLst>
            </a:blip>
            <a:srcRect/>
            <a:stretch/>
          </p:blipFill>
          <p:spPr>
            <a:xfrm>
              <a:off x="4289498" y="2357332"/>
              <a:ext cx="395190" cy="818015"/>
            </a:xfrm>
            <a:prstGeom prst="rect">
              <a:avLst/>
            </a:prstGeom>
          </p:spPr>
        </p:pic>
        <p:pic>
          <p:nvPicPr>
            <p:cNvPr id="40" name="Picture 39">
              <a:extLst>
                <a:ext uri="{FF2B5EF4-FFF2-40B4-BE49-F238E27FC236}">
                  <a16:creationId xmlns:a16="http://schemas.microsoft.com/office/drawing/2014/main" id="{85867E4B-9CC4-4E61-9F7D-76D2754BF100}"/>
                </a:ext>
              </a:extLst>
            </p:cNvPr>
            <p:cNvPicPr>
              <a:picLocks noChangeAspect="1"/>
            </p:cNvPicPr>
            <p:nvPr/>
          </p:nvPicPr>
          <p:blipFill>
            <a:blip r:embed="rId13" cstate="print">
              <a:extLst>
                <a:ext uri="{28A0092B-C50C-407E-A947-70E740481C1C}">
                  <a14:useLocalDpi xmlns:a14="http://schemas.microsoft.com/office/drawing/2010/main" val="0"/>
                </a:ext>
              </a:extLst>
            </a:blip>
            <a:srcRect/>
            <a:stretch/>
          </p:blipFill>
          <p:spPr>
            <a:xfrm>
              <a:off x="4744789" y="2753297"/>
              <a:ext cx="395190" cy="254950"/>
            </a:xfrm>
            <a:prstGeom prst="rect">
              <a:avLst/>
            </a:prstGeom>
          </p:spPr>
        </p:pic>
        <p:pic>
          <p:nvPicPr>
            <p:cNvPr id="41" name="Picture 40">
              <a:extLst>
                <a:ext uri="{FF2B5EF4-FFF2-40B4-BE49-F238E27FC236}">
                  <a16:creationId xmlns:a16="http://schemas.microsoft.com/office/drawing/2014/main" id="{B610BBC3-5544-46EC-BE73-B48D530153FB}"/>
                </a:ext>
              </a:extLst>
            </p:cNvPr>
            <p:cNvPicPr>
              <a:picLocks noChangeAspect="1"/>
            </p:cNvPicPr>
            <p:nvPr/>
          </p:nvPicPr>
          <p:blipFill>
            <a:blip r:embed="rId14" cstate="print">
              <a:extLst>
                <a:ext uri="{28A0092B-C50C-407E-A947-70E740481C1C}">
                  <a14:useLocalDpi xmlns:a14="http://schemas.microsoft.com/office/drawing/2010/main" val="0"/>
                </a:ext>
              </a:extLst>
            </a:blip>
            <a:srcRect/>
            <a:stretch/>
          </p:blipFill>
          <p:spPr>
            <a:xfrm>
              <a:off x="7052596" y="3429000"/>
              <a:ext cx="325111" cy="399310"/>
            </a:xfrm>
            <a:prstGeom prst="rect">
              <a:avLst/>
            </a:prstGeom>
          </p:spPr>
        </p:pic>
      </p:grpSp>
    </p:spTree>
    <p:extLst>
      <p:ext uri="{BB962C8B-B14F-4D97-AF65-F5344CB8AC3E}">
        <p14:creationId xmlns:p14="http://schemas.microsoft.com/office/powerpoint/2010/main" val="30589745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5"/>
                                        </p:tgtEl>
                                        <p:attrNameLst>
                                          <p:attrName>style.visibility</p:attrName>
                                        </p:attrNameLst>
                                      </p:cBhvr>
                                      <p:to>
                                        <p:strVal val="visible"/>
                                      </p:to>
                                    </p:set>
                                    <p:animEffect transition="in" filter="fade">
                                      <p:cBhvr>
                                        <p:cTn id="10" dur="500"/>
                                        <p:tgtEl>
                                          <p:spTgt spid="25"/>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500"/>
                                        <p:tgtEl>
                                          <p:spTgt spid="6"/>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24"/>
                                        </p:tgtEl>
                                        <p:attrNameLst>
                                          <p:attrName>style.visibility</p:attrName>
                                        </p:attrNameLst>
                                      </p:cBhvr>
                                      <p:to>
                                        <p:strVal val="visible"/>
                                      </p:to>
                                    </p:set>
                                    <p:animEffect transition="in" filter="fade">
                                      <p:cBhvr>
                                        <p:cTn id="18" dur="500"/>
                                        <p:tgtEl>
                                          <p:spTgt spid="24"/>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fade">
                                      <p:cBhvr>
                                        <p:cTn id="23" dur="500"/>
                                        <p:tgtEl>
                                          <p:spTgt spid="8"/>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nodeType="clickEffect">
                                  <p:stCondLst>
                                    <p:cond delay="0"/>
                                  </p:stCondLst>
                                  <p:childTnLst>
                                    <p:set>
                                      <p:cBhvr>
                                        <p:cTn id="27" dur="1" fill="hold">
                                          <p:stCondLst>
                                            <p:cond delay="0"/>
                                          </p:stCondLst>
                                        </p:cTn>
                                        <p:tgtEl>
                                          <p:spTgt spid="5"/>
                                        </p:tgtEl>
                                        <p:attrNameLst>
                                          <p:attrName>style.visibility</p:attrName>
                                        </p:attrNameLst>
                                      </p:cBhvr>
                                      <p:to>
                                        <p:strVal val="visible"/>
                                      </p:to>
                                    </p:set>
                                    <p:animEffect transition="in" filter="fade">
                                      <p:cBhvr>
                                        <p:cTn id="28"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24" grpId="0"/>
      <p:bldP spid="2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144502" y="406784"/>
            <a:ext cx="7300238" cy="994306"/>
          </a:xfrm>
        </p:spPr>
        <p:txBody>
          <a:bodyPr/>
          <a:lstStyle/>
          <a:p>
            <a:r>
              <a:rPr lang="en-GB" sz="3600" dirty="0">
                <a:latin typeface="+mn-lt"/>
              </a:rPr>
              <a:t>Goldilocks and the Three Bears</a:t>
            </a:r>
          </a:p>
        </p:txBody>
      </p:sp>
      <p:pic>
        <p:nvPicPr>
          <p:cNvPr id="4" name="Picture 3">
            <a:extLst>
              <a:ext uri="{FF2B5EF4-FFF2-40B4-BE49-F238E27FC236}">
                <a16:creationId xmlns:a16="http://schemas.microsoft.com/office/drawing/2014/main" id="{9EA9E9CA-70EF-4369-A835-2EA3B8386D3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666241" y="2160756"/>
            <a:ext cx="445111" cy="1171402"/>
          </a:xfrm>
          <a:prstGeom prst="rect">
            <a:avLst/>
          </a:prstGeom>
        </p:spPr>
      </p:pic>
      <p:pic>
        <p:nvPicPr>
          <p:cNvPr id="6" name="Picture 5">
            <a:extLst>
              <a:ext uri="{FF2B5EF4-FFF2-40B4-BE49-F238E27FC236}">
                <a16:creationId xmlns:a16="http://schemas.microsoft.com/office/drawing/2014/main" id="{EA1C53B9-3449-4D94-AB84-6F59B437CF1A}"/>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1166059" y="3459975"/>
            <a:ext cx="1056065" cy="790437"/>
          </a:xfrm>
          <a:prstGeom prst="rect">
            <a:avLst/>
          </a:prstGeom>
        </p:spPr>
      </p:pic>
      <p:sp>
        <p:nvSpPr>
          <p:cNvPr id="8" name="TextBox 7">
            <a:extLst>
              <a:ext uri="{FF2B5EF4-FFF2-40B4-BE49-F238E27FC236}">
                <a16:creationId xmlns:a16="http://schemas.microsoft.com/office/drawing/2014/main" id="{FAE72D5B-C431-413B-87B6-C6B2231741D7}"/>
              </a:ext>
            </a:extLst>
          </p:cNvPr>
          <p:cNvSpPr txBox="1"/>
          <p:nvPr/>
        </p:nvSpPr>
        <p:spPr>
          <a:xfrm>
            <a:off x="517823" y="1141811"/>
            <a:ext cx="4176291" cy="923330"/>
          </a:xfrm>
          <a:prstGeom prst="rect">
            <a:avLst/>
          </a:prstGeom>
          <a:noFill/>
        </p:spPr>
        <p:txBody>
          <a:bodyPr wrap="square" rtlCol="0">
            <a:spAutoFit/>
          </a:bodyPr>
          <a:lstStyle/>
          <a:p>
            <a:r>
              <a:rPr lang="en-GB" dirty="0"/>
              <a:t>Goldilocks decided she didn’t want to go the cottage. Can you use the map to tell her where she could visit instead?</a:t>
            </a:r>
          </a:p>
        </p:txBody>
      </p:sp>
      <p:sp>
        <p:nvSpPr>
          <p:cNvPr id="24" name="TextBox 23">
            <a:extLst>
              <a:ext uri="{FF2B5EF4-FFF2-40B4-BE49-F238E27FC236}">
                <a16:creationId xmlns:a16="http://schemas.microsoft.com/office/drawing/2014/main" id="{90A5804B-7678-47F6-87A0-D6EC20429896}"/>
              </a:ext>
            </a:extLst>
          </p:cNvPr>
          <p:cNvSpPr txBox="1"/>
          <p:nvPr/>
        </p:nvSpPr>
        <p:spPr>
          <a:xfrm>
            <a:off x="835908" y="4281914"/>
            <a:ext cx="1835206" cy="646331"/>
          </a:xfrm>
          <a:prstGeom prst="rect">
            <a:avLst/>
          </a:prstGeom>
          <a:noFill/>
        </p:spPr>
        <p:txBody>
          <a:bodyPr wrap="square" rtlCol="0">
            <a:spAutoFit/>
          </a:bodyPr>
          <a:lstStyle/>
          <a:p>
            <a:r>
              <a:rPr lang="en-GB" dirty="0"/>
              <a:t>This is the three bear’s cottage.</a:t>
            </a:r>
          </a:p>
        </p:txBody>
      </p:sp>
      <p:sp>
        <p:nvSpPr>
          <p:cNvPr id="25" name="TextBox 24">
            <a:extLst>
              <a:ext uri="{FF2B5EF4-FFF2-40B4-BE49-F238E27FC236}">
                <a16:creationId xmlns:a16="http://schemas.microsoft.com/office/drawing/2014/main" id="{22D39668-CF6C-46BD-B753-5C4E43FD801E}"/>
              </a:ext>
            </a:extLst>
          </p:cNvPr>
          <p:cNvSpPr txBox="1"/>
          <p:nvPr/>
        </p:nvSpPr>
        <p:spPr>
          <a:xfrm>
            <a:off x="1166059" y="2303547"/>
            <a:ext cx="1333226" cy="646331"/>
          </a:xfrm>
          <a:prstGeom prst="rect">
            <a:avLst/>
          </a:prstGeom>
          <a:noFill/>
        </p:spPr>
        <p:txBody>
          <a:bodyPr wrap="square" rtlCol="0">
            <a:spAutoFit/>
          </a:bodyPr>
          <a:lstStyle/>
          <a:p>
            <a:r>
              <a:rPr lang="en-GB" dirty="0"/>
              <a:t>This is Goldilocks.</a:t>
            </a:r>
          </a:p>
        </p:txBody>
      </p:sp>
      <p:grpSp>
        <p:nvGrpSpPr>
          <p:cNvPr id="19" name="Group 18">
            <a:extLst>
              <a:ext uri="{FF2B5EF4-FFF2-40B4-BE49-F238E27FC236}">
                <a16:creationId xmlns:a16="http://schemas.microsoft.com/office/drawing/2014/main" id="{740D0F3F-ACDB-4731-9631-CBAD9D29BC3B}"/>
              </a:ext>
            </a:extLst>
          </p:cNvPr>
          <p:cNvGrpSpPr/>
          <p:nvPr/>
        </p:nvGrpSpPr>
        <p:grpSpPr>
          <a:xfrm>
            <a:off x="2778715" y="2160756"/>
            <a:ext cx="5791605" cy="4095334"/>
            <a:chOff x="2778715" y="2160756"/>
            <a:chExt cx="5791605" cy="4095334"/>
          </a:xfrm>
        </p:grpSpPr>
        <p:pic>
          <p:nvPicPr>
            <p:cNvPr id="7" name="Picture 6">
              <a:extLst>
                <a:ext uri="{FF2B5EF4-FFF2-40B4-BE49-F238E27FC236}">
                  <a16:creationId xmlns:a16="http://schemas.microsoft.com/office/drawing/2014/main" id="{96C94B2F-4EA8-40EE-BC68-DE7ED29844DD}"/>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2778715" y="2160756"/>
              <a:ext cx="5791605" cy="4095334"/>
            </a:xfrm>
            <a:prstGeom prst="rect">
              <a:avLst/>
            </a:prstGeom>
          </p:spPr>
        </p:pic>
        <p:pic>
          <p:nvPicPr>
            <p:cNvPr id="9" name="Picture 8">
              <a:extLst>
                <a:ext uri="{FF2B5EF4-FFF2-40B4-BE49-F238E27FC236}">
                  <a16:creationId xmlns:a16="http://schemas.microsoft.com/office/drawing/2014/main" id="{0F2969F5-AFE6-4CC5-AEBE-4DCBD331E464}"/>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a:off x="2904614" y="2438169"/>
              <a:ext cx="397263" cy="1045480"/>
            </a:xfrm>
            <a:prstGeom prst="rect">
              <a:avLst/>
            </a:prstGeom>
          </p:spPr>
        </p:pic>
        <p:pic>
          <p:nvPicPr>
            <p:cNvPr id="10" name="Picture 9">
              <a:extLst>
                <a:ext uri="{FF2B5EF4-FFF2-40B4-BE49-F238E27FC236}">
                  <a16:creationId xmlns:a16="http://schemas.microsoft.com/office/drawing/2014/main" id="{0D26EE8C-6097-4007-9017-D7705A0BEE7C}"/>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5496331" y="3420724"/>
              <a:ext cx="1092357" cy="1042305"/>
            </a:xfrm>
            <a:prstGeom prst="rect">
              <a:avLst/>
            </a:prstGeom>
          </p:spPr>
        </p:pic>
        <p:pic>
          <p:nvPicPr>
            <p:cNvPr id="11" name="Picture 10">
              <a:extLst>
                <a:ext uri="{FF2B5EF4-FFF2-40B4-BE49-F238E27FC236}">
                  <a16:creationId xmlns:a16="http://schemas.microsoft.com/office/drawing/2014/main" id="{668D8B7E-F91F-4EF8-9009-5A1FED6C11B0}"/>
                </a:ext>
              </a:extLst>
            </p:cNvPr>
            <p:cNvPicPr>
              <a:picLocks noChangeAspect="1"/>
            </p:cNvPicPr>
            <p:nvPr/>
          </p:nvPicPr>
          <p:blipFill>
            <a:blip r:embed="rId7" cstate="print">
              <a:extLst>
                <a:ext uri="{28A0092B-C50C-407E-A947-70E740481C1C}">
                  <a14:useLocalDpi xmlns:a14="http://schemas.microsoft.com/office/drawing/2010/main" val="0"/>
                </a:ext>
              </a:extLst>
            </a:blip>
            <a:srcRect/>
            <a:stretch/>
          </p:blipFill>
          <p:spPr>
            <a:xfrm>
              <a:off x="2904614" y="4932988"/>
              <a:ext cx="943485" cy="1240154"/>
            </a:xfrm>
            <a:prstGeom prst="rect">
              <a:avLst/>
            </a:prstGeom>
          </p:spPr>
        </p:pic>
        <p:pic>
          <p:nvPicPr>
            <p:cNvPr id="14" name="Picture 13">
              <a:extLst>
                <a:ext uri="{FF2B5EF4-FFF2-40B4-BE49-F238E27FC236}">
                  <a16:creationId xmlns:a16="http://schemas.microsoft.com/office/drawing/2014/main" id="{17686723-907C-4028-8281-3CD433A622D2}"/>
                </a:ext>
              </a:extLst>
            </p:cNvPr>
            <p:cNvPicPr>
              <a:picLocks noChangeAspect="1"/>
            </p:cNvPicPr>
            <p:nvPr/>
          </p:nvPicPr>
          <p:blipFill>
            <a:blip r:embed="rId8" cstate="print">
              <a:extLst>
                <a:ext uri="{28A0092B-C50C-407E-A947-70E740481C1C}">
                  <a14:useLocalDpi xmlns:a14="http://schemas.microsoft.com/office/drawing/2010/main" val="0"/>
                </a:ext>
              </a:extLst>
            </a:blip>
            <a:srcRect/>
            <a:stretch/>
          </p:blipFill>
          <p:spPr>
            <a:xfrm>
              <a:off x="4319499" y="2818156"/>
              <a:ext cx="1246218" cy="416848"/>
            </a:xfrm>
            <a:prstGeom prst="rect">
              <a:avLst/>
            </a:prstGeom>
          </p:spPr>
        </p:pic>
        <p:pic>
          <p:nvPicPr>
            <p:cNvPr id="16" name="Picture 15">
              <a:extLst>
                <a:ext uri="{FF2B5EF4-FFF2-40B4-BE49-F238E27FC236}">
                  <a16:creationId xmlns:a16="http://schemas.microsoft.com/office/drawing/2014/main" id="{93FE052B-3F21-4BD6-BB08-E965D31D78C1}"/>
                </a:ext>
              </a:extLst>
            </p:cNvPr>
            <p:cNvPicPr>
              <a:picLocks noChangeAspect="1"/>
            </p:cNvPicPr>
            <p:nvPr/>
          </p:nvPicPr>
          <p:blipFill>
            <a:blip r:embed="rId9" cstate="print">
              <a:extLst>
                <a:ext uri="{28A0092B-C50C-407E-A947-70E740481C1C}">
                  <a14:useLocalDpi xmlns:a14="http://schemas.microsoft.com/office/drawing/2010/main" val="0"/>
                </a:ext>
              </a:extLst>
            </a:blip>
            <a:srcRect/>
            <a:stretch/>
          </p:blipFill>
          <p:spPr>
            <a:xfrm>
              <a:off x="6365239" y="2381554"/>
              <a:ext cx="1275517" cy="954691"/>
            </a:xfrm>
            <a:prstGeom prst="rect">
              <a:avLst/>
            </a:prstGeom>
          </p:spPr>
        </p:pic>
        <p:pic>
          <p:nvPicPr>
            <p:cNvPr id="17" name="Picture 16">
              <a:extLst>
                <a:ext uri="{FF2B5EF4-FFF2-40B4-BE49-F238E27FC236}">
                  <a16:creationId xmlns:a16="http://schemas.microsoft.com/office/drawing/2014/main" id="{B441766E-D1EC-4ABA-B1B0-2E6B13D8D4EA}"/>
                </a:ext>
              </a:extLst>
            </p:cNvPr>
            <p:cNvPicPr>
              <a:picLocks noChangeAspect="1"/>
            </p:cNvPicPr>
            <p:nvPr/>
          </p:nvPicPr>
          <p:blipFill>
            <a:blip r:embed="rId10" cstate="print">
              <a:extLst>
                <a:ext uri="{28A0092B-C50C-407E-A947-70E740481C1C}">
                  <a14:useLocalDpi xmlns:a14="http://schemas.microsoft.com/office/drawing/2010/main" val="0"/>
                </a:ext>
              </a:extLst>
            </a:blip>
            <a:srcRect/>
            <a:stretch/>
          </p:blipFill>
          <p:spPr>
            <a:xfrm>
              <a:off x="5406922" y="3941877"/>
              <a:ext cx="453990" cy="912575"/>
            </a:xfrm>
            <a:prstGeom prst="rect">
              <a:avLst/>
            </a:prstGeom>
          </p:spPr>
        </p:pic>
        <p:pic>
          <p:nvPicPr>
            <p:cNvPr id="23" name="Picture 22">
              <a:extLst>
                <a:ext uri="{FF2B5EF4-FFF2-40B4-BE49-F238E27FC236}">
                  <a16:creationId xmlns:a16="http://schemas.microsoft.com/office/drawing/2014/main" id="{1BB8CCB1-AF9C-4B68-8640-B96B3605FA98}"/>
                </a:ext>
              </a:extLst>
            </p:cNvPr>
            <p:cNvPicPr>
              <a:picLocks noChangeAspect="1"/>
            </p:cNvPicPr>
            <p:nvPr/>
          </p:nvPicPr>
          <p:blipFill>
            <a:blip r:embed="rId11" cstate="print">
              <a:extLst>
                <a:ext uri="{28A0092B-C50C-407E-A947-70E740481C1C}">
                  <a14:useLocalDpi xmlns:a14="http://schemas.microsoft.com/office/drawing/2010/main" val="0"/>
                </a:ext>
              </a:extLst>
            </a:blip>
            <a:srcRect/>
            <a:stretch/>
          </p:blipFill>
          <p:spPr>
            <a:xfrm>
              <a:off x="4744292" y="5273638"/>
              <a:ext cx="1321456" cy="950890"/>
            </a:xfrm>
            <a:prstGeom prst="rect">
              <a:avLst/>
            </a:prstGeom>
          </p:spPr>
        </p:pic>
        <p:pic>
          <p:nvPicPr>
            <p:cNvPr id="27" name="Picture 26">
              <a:extLst>
                <a:ext uri="{FF2B5EF4-FFF2-40B4-BE49-F238E27FC236}">
                  <a16:creationId xmlns:a16="http://schemas.microsoft.com/office/drawing/2014/main" id="{25F0844A-9132-4A92-B335-0E733B57FA59}"/>
                </a:ext>
              </a:extLst>
            </p:cNvPr>
            <p:cNvPicPr>
              <a:picLocks noChangeAspect="1"/>
            </p:cNvPicPr>
            <p:nvPr/>
          </p:nvPicPr>
          <p:blipFill>
            <a:blip r:embed="rId12" cstate="print">
              <a:extLst>
                <a:ext uri="{28A0092B-C50C-407E-A947-70E740481C1C}">
                  <a14:useLocalDpi xmlns:a14="http://schemas.microsoft.com/office/drawing/2010/main" val="0"/>
                </a:ext>
              </a:extLst>
            </a:blip>
            <a:srcRect/>
            <a:stretch/>
          </p:blipFill>
          <p:spPr>
            <a:xfrm>
              <a:off x="3891897" y="3622997"/>
              <a:ext cx="443676" cy="870405"/>
            </a:xfrm>
            <a:prstGeom prst="rect">
              <a:avLst/>
            </a:prstGeom>
          </p:spPr>
        </p:pic>
        <p:pic>
          <p:nvPicPr>
            <p:cNvPr id="28" name="Picture 27">
              <a:extLst>
                <a:ext uri="{FF2B5EF4-FFF2-40B4-BE49-F238E27FC236}">
                  <a16:creationId xmlns:a16="http://schemas.microsoft.com/office/drawing/2014/main" id="{0AF45485-481A-4546-A325-15D558BA8CDC}"/>
                </a:ext>
              </a:extLst>
            </p:cNvPr>
            <p:cNvPicPr>
              <a:picLocks noChangeAspect="1"/>
            </p:cNvPicPr>
            <p:nvPr/>
          </p:nvPicPr>
          <p:blipFill>
            <a:blip r:embed="rId12" cstate="print">
              <a:extLst>
                <a:ext uri="{28A0092B-C50C-407E-A947-70E740481C1C}">
                  <a14:useLocalDpi xmlns:a14="http://schemas.microsoft.com/office/drawing/2010/main" val="0"/>
                </a:ext>
              </a:extLst>
            </a:blip>
            <a:srcRect/>
            <a:stretch/>
          </p:blipFill>
          <p:spPr>
            <a:xfrm>
              <a:off x="4472276" y="3741211"/>
              <a:ext cx="443676" cy="870405"/>
            </a:xfrm>
            <a:prstGeom prst="rect">
              <a:avLst/>
            </a:prstGeom>
          </p:spPr>
        </p:pic>
        <p:pic>
          <p:nvPicPr>
            <p:cNvPr id="29" name="Picture 28">
              <a:extLst>
                <a:ext uri="{FF2B5EF4-FFF2-40B4-BE49-F238E27FC236}">
                  <a16:creationId xmlns:a16="http://schemas.microsoft.com/office/drawing/2014/main" id="{52D9D48B-1A6C-41B7-BA2D-7B180E725531}"/>
                </a:ext>
              </a:extLst>
            </p:cNvPr>
            <p:cNvPicPr>
              <a:picLocks noChangeAspect="1"/>
            </p:cNvPicPr>
            <p:nvPr/>
          </p:nvPicPr>
          <p:blipFill>
            <a:blip r:embed="rId12" cstate="print">
              <a:extLst>
                <a:ext uri="{28A0092B-C50C-407E-A947-70E740481C1C}">
                  <a14:useLocalDpi xmlns:a14="http://schemas.microsoft.com/office/drawing/2010/main" val="0"/>
                </a:ext>
              </a:extLst>
            </a:blip>
            <a:srcRect/>
            <a:stretch/>
          </p:blipFill>
          <p:spPr>
            <a:xfrm>
              <a:off x="4137382" y="3938338"/>
              <a:ext cx="443676" cy="870405"/>
            </a:xfrm>
            <a:prstGeom prst="rect">
              <a:avLst/>
            </a:prstGeom>
          </p:spPr>
        </p:pic>
        <p:pic>
          <p:nvPicPr>
            <p:cNvPr id="30" name="Picture 29">
              <a:extLst>
                <a:ext uri="{FF2B5EF4-FFF2-40B4-BE49-F238E27FC236}">
                  <a16:creationId xmlns:a16="http://schemas.microsoft.com/office/drawing/2014/main" id="{8B98F79C-888D-4EA0-9A55-8F632D676A77}"/>
                </a:ext>
              </a:extLst>
            </p:cNvPr>
            <p:cNvPicPr>
              <a:picLocks noChangeAspect="1"/>
            </p:cNvPicPr>
            <p:nvPr/>
          </p:nvPicPr>
          <p:blipFill>
            <a:blip r:embed="rId13" cstate="print">
              <a:extLst>
                <a:ext uri="{28A0092B-C50C-407E-A947-70E740481C1C}">
                  <a14:useLocalDpi xmlns:a14="http://schemas.microsoft.com/office/drawing/2010/main" val="0"/>
                </a:ext>
              </a:extLst>
            </a:blip>
            <a:srcRect/>
            <a:stretch/>
          </p:blipFill>
          <p:spPr>
            <a:xfrm>
              <a:off x="3848099" y="4544723"/>
              <a:ext cx="307218" cy="203663"/>
            </a:xfrm>
            <a:prstGeom prst="rect">
              <a:avLst/>
            </a:prstGeom>
          </p:spPr>
        </p:pic>
        <p:pic>
          <p:nvPicPr>
            <p:cNvPr id="31" name="Picture 30">
              <a:extLst>
                <a:ext uri="{FF2B5EF4-FFF2-40B4-BE49-F238E27FC236}">
                  <a16:creationId xmlns:a16="http://schemas.microsoft.com/office/drawing/2014/main" id="{CEFC6297-33DC-4001-97ED-25BE7A5642F4}"/>
                </a:ext>
              </a:extLst>
            </p:cNvPr>
            <p:cNvPicPr>
              <a:picLocks noChangeAspect="1"/>
            </p:cNvPicPr>
            <p:nvPr/>
          </p:nvPicPr>
          <p:blipFill>
            <a:blip r:embed="rId13" cstate="print">
              <a:extLst>
                <a:ext uri="{28A0092B-C50C-407E-A947-70E740481C1C}">
                  <a14:useLocalDpi xmlns:a14="http://schemas.microsoft.com/office/drawing/2010/main" val="0"/>
                </a:ext>
              </a:extLst>
            </a:blip>
            <a:srcRect/>
            <a:stretch/>
          </p:blipFill>
          <p:spPr>
            <a:xfrm>
              <a:off x="4632062" y="4605080"/>
              <a:ext cx="307218" cy="203663"/>
            </a:xfrm>
            <a:prstGeom prst="rect">
              <a:avLst/>
            </a:prstGeom>
          </p:spPr>
        </p:pic>
        <p:pic>
          <p:nvPicPr>
            <p:cNvPr id="32" name="Picture 31">
              <a:extLst>
                <a:ext uri="{FF2B5EF4-FFF2-40B4-BE49-F238E27FC236}">
                  <a16:creationId xmlns:a16="http://schemas.microsoft.com/office/drawing/2014/main" id="{C6F73B4D-CA46-4143-A81A-B2062950E915}"/>
                </a:ext>
              </a:extLst>
            </p:cNvPr>
            <p:cNvPicPr>
              <a:picLocks noChangeAspect="1"/>
            </p:cNvPicPr>
            <p:nvPr/>
          </p:nvPicPr>
          <p:blipFill>
            <a:blip r:embed="rId14" cstate="print">
              <a:extLst>
                <a:ext uri="{28A0092B-C50C-407E-A947-70E740481C1C}">
                  <a14:useLocalDpi xmlns:a14="http://schemas.microsoft.com/office/drawing/2010/main" val="0"/>
                </a:ext>
              </a:extLst>
            </a:blip>
            <a:srcRect/>
            <a:stretch/>
          </p:blipFill>
          <p:spPr>
            <a:xfrm>
              <a:off x="7534668" y="3557043"/>
              <a:ext cx="429556" cy="170721"/>
            </a:xfrm>
            <a:prstGeom prst="rect">
              <a:avLst/>
            </a:prstGeom>
          </p:spPr>
        </p:pic>
        <p:pic>
          <p:nvPicPr>
            <p:cNvPr id="33" name="Picture 32">
              <a:extLst>
                <a:ext uri="{FF2B5EF4-FFF2-40B4-BE49-F238E27FC236}">
                  <a16:creationId xmlns:a16="http://schemas.microsoft.com/office/drawing/2014/main" id="{5BB243AC-88BD-4D6E-B276-43BAEFCBE23F}"/>
                </a:ext>
              </a:extLst>
            </p:cNvPr>
            <p:cNvPicPr>
              <a:picLocks noChangeAspect="1"/>
            </p:cNvPicPr>
            <p:nvPr/>
          </p:nvPicPr>
          <p:blipFill>
            <a:blip r:embed="rId14" cstate="print">
              <a:extLst>
                <a:ext uri="{28A0092B-C50C-407E-A947-70E740481C1C}">
                  <a14:useLocalDpi xmlns:a14="http://schemas.microsoft.com/office/drawing/2010/main" val="0"/>
                </a:ext>
              </a:extLst>
            </a:blip>
            <a:srcRect/>
            <a:stretch/>
          </p:blipFill>
          <p:spPr>
            <a:xfrm>
              <a:off x="7994338" y="3592561"/>
              <a:ext cx="429556" cy="170721"/>
            </a:xfrm>
            <a:prstGeom prst="rect">
              <a:avLst/>
            </a:prstGeom>
          </p:spPr>
        </p:pic>
        <p:pic>
          <p:nvPicPr>
            <p:cNvPr id="34" name="Picture 33">
              <a:extLst>
                <a:ext uri="{FF2B5EF4-FFF2-40B4-BE49-F238E27FC236}">
                  <a16:creationId xmlns:a16="http://schemas.microsoft.com/office/drawing/2014/main" id="{24F645D0-3215-4A35-A902-1A34BD88E1E9}"/>
                </a:ext>
              </a:extLst>
            </p:cNvPr>
            <p:cNvPicPr>
              <a:picLocks noChangeAspect="1"/>
            </p:cNvPicPr>
            <p:nvPr/>
          </p:nvPicPr>
          <p:blipFill>
            <a:blip r:embed="rId15" cstate="print">
              <a:extLst>
                <a:ext uri="{28A0092B-C50C-407E-A947-70E740481C1C}">
                  <a14:useLocalDpi xmlns:a14="http://schemas.microsoft.com/office/drawing/2010/main" val="0"/>
                </a:ext>
              </a:extLst>
            </a:blip>
            <a:srcRect/>
            <a:stretch/>
          </p:blipFill>
          <p:spPr>
            <a:xfrm>
              <a:off x="7837716" y="3388904"/>
              <a:ext cx="429556" cy="170720"/>
            </a:xfrm>
            <a:prstGeom prst="rect">
              <a:avLst/>
            </a:prstGeom>
          </p:spPr>
        </p:pic>
        <p:pic>
          <p:nvPicPr>
            <p:cNvPr id="18" name="Picture 17">
              <a:extLst>
                <a:ext uri="{FF2B5EF4-FFF2-40B4-BE49-F238E27FC236}">
                  <a16:creationId xmlns:a16="http://schemas.microsoft.com/office/drawing/2014/main" id="{547A9094-5670-410B-831D-A1A241B1CF8C}"/>
                </a:ext>
              </a:extLst>
            </p:cNvPr>
            <p:cNvPicPr>
              <a:picLocks noChangeAspect="1"/>
            </p:cNvPicPr>
            <p:nvPr/>
          </p:nvPicPr>
          <p:blipFill>
            <a:blip r:embed="rId16" cstate="print">
              <a:extLst>
                <a:ext uri="{28A0092B-C50C-407E-A947-70E740481C1C}">
                  <a14:useLocalDpi xmlns:a14="http://schemas.microsoft.com/office/drawing/2010/main" val="0"/>
                </a:ext>
              </a:extLst>
            </a:blip>
            <a:stretch>
              <a:fillRect/>
            </a:stretch>
          </p:blipFill>
          <p:spPr>
            <a:xfrm>
              <a:off x="6588688" y="5423821"/>
              <a:ext cx="1100472" cy="356119"/>
            </a:xfrm>
            <a:prstGeom prst="rect">
              <a:avLst/>
            </a:prstGeom>
          </p:spPr>
        </p:pic>
      </p:grpSp>
    </p:spTree>
    <p:extLst>
      <p:ext uri="{BB962C8B-B14F-4D97-AF65-F5344CB8AC3E}">
        <p14:creationId xmlns:p14="http://schemas.microsoft.com/office/powerpoint/2010/main" val="23239160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5"/>
                                        </p:tgtEl>
                                        <p:attrNameLst>
                                          <p:attrName>style.visibility</p:attrName>
                                        </p:attrNameLst>
                                      </p:cBhvr>
                                      <p:to>
                                        <p:strVal val="visible"/>
                                      </p:to>
                                    </p:set>
                                    <p:animEffect transition="in" filter="fade">
                                      <p:cBhvr>
                                        <p:cTn id="10" dur="500"/>
                                        <p:tgtEl>
                                          <p:spTgt spid="25"/>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500"/>
                                        <p:tgtEl>
                                          <p:spTgt spid="6"/>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24"/>
                                        </p:tgtEl>
                                        <p:attrNameLst>
                                          <p:attrName>style.visibility</p:attrName>
                                        </p:attrNameLst>
                                      </p:cBhvr>
                                      <p:to>
                                        <p:strVal val="visible"/>
                                      </p:to>
                                    </p:set>
                                    <p:animEffect transition="in" filter="fade">
                                      <p:cBhvr>
                                        <p:cTn id="18" dur="500"/>
                                        <p:tgtEl>
                                          <p:spTgt spid="24"/>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fade">
                                      <p:cBhvr>
                                        <p:cTn id="23" dur="500"/>
                                        <p:tgtEl>
                                          <p:spTgt spid="8"/>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nodeType="clickEffect">
                                  <p:stCondLst>
                                    <p:cond delay="0"/>
                                  </p:stCondLst>
                                  <p:childTnLst>
                                    <p:set>
                                      <p:cBhvr>
                                        <p:cTn id="27" dur="1" fill="hold">
                                          <p:stCondLst>
                                            <p:cond delay="0"/>
                                          </p:stCondLst>
                                        </p:cTn>
                                        <p:tgtEl>
                                          <p:spTgt spid="19"/>
                                        </p:tgtEl>
                                        <p:attrNameLst>
                                          <p:attrName>style.visibility</p:attrName>
                                        </p:attrNameLst>
                                      </p:cBhvr>
                                      <p:to>
                                        <p:strVal val="visible"/>
                                      </p:to>
                                    </p:set>
                                    <p:animEffect transition="in" filter="fade">
                                      <p:cBhvr>
                                        <p:cTn id="28"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24" grpId="0"/>
      <p:bldP spid="2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AD5FB06-FFB9-41C8-8121-345DADBE7D39}"/>
              </a:ext>
            </a:extLst>
          </p:cNvPr>
          <p:cNvSpPr txBox="1"/>
          <p:nvPr/>
        </p:nvSpPr>
        <p:spPr>
          <a:xfrm>
            <a:off x="866682" y="743043"/>
            <a:ext cx="7182035" cy="923330"/>
          </a:xfrm>
          <a:prstGeom prst="rect">
            <a:avLst/>
          </a:prstGeom>
          <a:noFill/>
        </p:spPr>
        <p:txBody>
          <a:bodyPr wrap="square" rtlCol="0">
            <a:spAutoFit/>
          </a:bodyPr>
          <a:lstStyle/>
          <a:p>
            <a:r>
              <a:rPr lang="en-GB" dirty="0"/>
              <a:t>Well done! You have helped all of the characters from the fairy tales to find their way. Now, use the map on the next slide to think about some places you might like to visit.</a:t>
            </a:r>
          </a:p>
        </p:txBody>
      </p:sp>
      <p:pic>
        <p:nvPicPr>
          <p:cNvPr id="3" name="Picture 2">
            <a:extLst>
              <a:ext uri="{FF2B5EF4-FFF2-40B4-BE49-F238E27FC236}">
                <a16:creationId xmlns:a16="http://schemas.microsoft.com/office/drawing/2014/main" id="{2A937B52-F2F8-4A64-BF03-40F41F45F865}"/>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74478" y="1857659"/>
            <a:ext cx="911447" cy="1827768"/>
          </a:xfrm>
          <a:prstGeom prst="rect">
            <a:avLst/>
          </a:prstGeom>
        </p:spPr>
      </p:pic>
      <p:pic>
        <p:nvPicPr>
          <p:cNvPr id="4" name="Picture 3">
            <a:extLst>
              <a:ext uri="{FF2B5EF4-FFF2-40B4-BE49-F238E27FC236}">
                <a16:creationId xmlns:a16="http://schemas.microsoft.com/office/drawing/2014/main" id="{8DF3A32A-7C5C-4049-9C57-4983C990EADC}"/>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flipH="1">
            <a:off x="3894847" y="1933717"/>
            <a:ext cx="1125703" cy="1675652"/>
          </a:xfrm>
          <a:prstGeom prst="rect">
            <a:avLst/>
          </a:prstGeom>
        </p:spPr>
      </p:pic>
      <p:pic>
        <p:nvPicPr>
          <p:cNvPr id="5" name="Picture 4">
            <a:extLst>
              <a:ext uri="{FF2B5EF4-FFF2-40B4-BE49-F238E27FC236}">
                <a16:creationId xmlns:a16="http://schemas.microsoft.com/office/drawing/2014/main" id="{0F9F1846-9708-475A-991B-10468A482FC4}"/>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flipH="1">
            <a:off x="6020264" y="2489963"/>
            <a:ext cx="2349258" cy="1195464"/>
          </a:xfrm>
          <a:prstGeom prst="rect">
            <a:avLst/>
          </a:prstGeom>
        </p:spPr>
      </p:pic>
      <p:pic>
        <p:nvPicPr>
          <p:cNvPr id="6" name="Picture 5">
            <a:extLst>
              <a:ext uri="{FF2B5EF4-FFF2-40B4-BE49-F238E27FC236}">
                <a16:creationId xmlns:a16="http://schemas.microsoft.com/office/drawing/2014/main" id="{EB3B950C-12A4-411D-AB00-EE81675ED321}"/>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p:blipFill>
        <p:spPr>
          <a:xfrm>
            <a:off x="667349" y="4358564"/>
            <a:ext cx="1266226" cy="1841314"/>
          </a:xfrm>
          <a:prstGeom prst="rect">
            <a:avLst/>
          </a:prstGeom>
        </p:spPr>
      </p:pic>
      <p:pic>
        <p:nvPicPr>
          <p:cNvPr id="8" name="Picture 7">
            <a:extLst>
              <a:ext uri="{FF2B5EF4-FFF2-40B4-BE49-F238E27FC236}">
                <a16:creationId xmlns:a16="http://schemas.microsoft.com/office/drawing/2014/main" id="{2B11BFB4-BE94-4D94-B418-894140B7A89C}"/>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3443041" y="4375344"/>
            <a:ext cx="1036669" cy="1841314"/>
          </a:xfrm>
          <a:prstGeom prst="rect">
            <a:avLst/>
          </a:prstGeom>
        </p:spPr>
      </p:pic>
      <p:pic>
        <p:nvPicPr>
          <p:cNvPr id="9" name="Picture 8">
            <a:extLst>
              <a:ext uri="{FF2B5EF4-FFF2-40B4-BE49-F238E27FC236}">
                <a16:creationId xmlns:a16="http://schemas.microsoft.com/office/drawing/2014/main" id="{A2AAC13C-2A59-4054-915A-37177A13183B}"/>
              </a:ext>
            </a:extLst>
          </p:cNvPr>
          <p:cNvPicPr>
            <a:picLocks noChangeAspect="1"/>
          </p:cNvPicPr>
          <p:nvPr/>
        </p:nvPicPr>
        <p:blipFill>
          <a:blip r:embed="rId7" cstate="print">
            <a:extLst>
              <a:ext uri="{28A0092B-C50C-407E-A947-70E740481C1C}">
                <a14:useLocalDpi xmlns:a14="http://schemas.microsoft.com/office/drawing/2010/main" val="0"/>
              </a:ext>
            </a:extLst>
          </a:blip>
          <a:srcRect/>
          <a:stretch/>
        </p:blipFill>
        <p:spPr>
          <a:xfrm>
            <a:off x="6246529" y="4055726"/>
            <a:ext cx="830546" cy="2185755"/>
          </a:xfrm>
          <a:prstGeom prst="rect">
            <a:avLst/>
          </a:prstGeom>
        </p:spPr>
      </p:pic>
      <p:sp>
        <p:nvSpPr>
          <p:cNvPr id="10" name="Speech Bubble: Rectangle with Corners Rounded 9">
            <a:extLst>
              <a:ext uri="{FF2B5EF4-FFF2-40B4-BE49-F238E27FC236}">
                <a16:creationId xmlns:a16="http://schemas.microsoft.com/office/drawing/2014/main" id="{F06EAF56-AC57-4955-A2E3-293D04B5DC50}"/>
              </a:ext>
            </a:extLst>
          </p:cNvPr>
          <p:cNvSpPr/>
          <p:nvPr/>
        </p:nvSpPr>
        <p:spPr>
          <a:xfrm>
            <a:off x="1782927" y="1848213"/>
            <a:ext cx="1446047" cy="491297"/>
          </a:xfrm>
          <a:prstGeom prst="wedgeRoundRectCallout">
            <a:avLst>
              <a:gd name="adj1" fmla="val -64307"/>
              <a:gd name="adj2" fmla="val 60561"/>
              <a:gd name="adj3" fmla="val 16667"/>
            </a:avLst>
          </a:prstGeom>
          <a:solidFill>
            <a:schemeClr val="bg1"/>
          </a:solidFill>
          <a:ln w="28575">
            <a:solidFill>
              <a:srgbClr val="00938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solidFill>
                  <a:schemeClr val="tx1"/>
                </a:solidFill>
              </a:rPr>
              <a:t>Thank you!</a:t>
            </a:r>
          </a:p>
        </p:txBody>
      </p:sp>
      <p:sp>
        <p:nvSpPr>
          <p:cNvPr id="11" name="Speech Bubble: Rectangle with Corners Rounded 10">
            <a:extLst>
              <a:ext uri="{FF2B5EF4-FFF2-40B4-BE49-F238E27FC236}">
                <a16:creationId xmlns:a16="http://schemas.microsoft.com/office/drawing/2014/main" id="{1D347ABA-396C-40D6-A8EE-2418D3874B02}"/>
              </a:ext>
            </a:extLst>
          </p:cNvPr>
          <p:cNvSpPr/>
          <p:nvPr/>
        </p:nvSpPr>
        <p:spPr>
          <a:xfrm>
            <a:off x="5020550" y="1554397"/>
            <a:ext cx="1446047" cy="491297"/>
          </a:xfrm>
          <a:prstGeom prst="wedgeRoundRectCallout">
            <a:avLst>
              <a:gd name="adj1" fmla="val -64307"/>
              <a:gd name="adj2" fmla="val 60561"/>
              <a:gd name="adj3" fmla="val 16667"/>
            </a:avLst>
          </a:prstGeom>
          <a:solidFill>
            <a:schemeClr val="bg1"/>
          </a:solidFill>
          <a:ln w="28575">
            <a:solidFill>
              <a:srgbClr val="F0821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solidFill>
                  <a:schemeClr val="tx1"/>
                </a:solidFill>
              </a:rPr>
              <a:t>Thank you!</a:t>
            </a:r>
          </a:p>
        </p:txBody>
      </p:sp>
      <p:sp>
        <p:nvSpPr>
          <p:cNvPr id="13" name="Speech Bubble: Rectangle with Corners Rounded 12">
            <a:extLst>
              <a:ext uri="{FF2B5EF4-FFF2-40B4-BE49-F238E27FC236}">
                <a16:creationId xmlns:a16="http://schemas.microsoft.com/office/drawing/2014/main" id="{13EC3A85-578B-47BC-88A2-CCC8094C8F1B}"/>
              </a:ext>
            </a:extLst>
          </p:cNvPr>
          <p:cNvSpPr/>
          <p:nvPr/>
        </p:nvSpPr>
        <p:spPr>
          <a:xfrm>
            <a:off x="6812126" y="1874015"/>
            <a:ext cx="1446047" cy="491297"/>
          </a:xfrm>
          <a:prstGeom prst="wedgeRoundRectCallout">
            <a:avLst>
              <a:gd name="adj1" fmla="val -28738"/>
              <a:gd name="adj2" fmla="val 120662"/>
              <a:gd name="adj3" fmla="val 16667"/>
            </a:avLst>
          </a:prstGeom>
          <a:solidFill>
            <a:schemeClr val="bg1"/>
          </a:solidFill>
          <a:ln w="28575">
            <a:solidFill>
              <a:srgbClr val="00A8E7"/>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solidFill>
                  <a:schemeClr val="tx1"/>
                </a:solidFill>
              </a:rPr>
              <a:t>Thank you!</a:t>
            </a:r>
          </a:p>
        </p:txBody>
      </p:sp>
      <p:sp>
        <p:nvSpPr>
          <p:cNvPr id="14" name="Speech Bubble: Rectangle with Corners Rounded 13">
            <a:extLst>
              <a:ext uri="{FF2B5EF4-FFF2-40B4-BE49-F238E27FC236}">
                <a16:creationId xmlns:a16="http://schemas.microsoft.com/office/drawing/2014/main" id="{8D9F0ABA-BBF4-4CE9-B321-DBE3BA7FC353}"/>
              </a:ext>
            </a:extLst>
          </p:cNvPr>
          <p:cNvSpPr/>
          <p:nvPr/>
        </p:nvSpPr>
        <p:spPr>
          <a:xfrm>
            <a:off x="1914682" y="4055726"/>
            <a:ext cx="1446047" cy="491297"/>
          </a:xfrm>
          <a:prstGeom prst="wedgeRoundRectCallout">
            <a:avLst>
              <a:gd name="adj1" fmla="val -64307"/>
              <a:gd name="adj2" fmla="val 60561"/>
              <a:gd name="adj3" fmla="val 16667"/>
            </a:avLst>
          </a:prstGeom>
          <a:solidFill>
            <a:schemeClr val="bg1"/>
          </a:solidFill>
          <a:ln w="28575">
            <a:solidFill>
              <a:srgbClr val="F9B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solidFill>
                  <a:schemeClr val="tx1"/>
                </a:solidFill>
              </a:rPr>
              <a:t>Thank you!</a:t>
            </a:r>
          </a:p>
        </p:txBody>
      </p:sp>
      <p:sp>
        <p:nvSpPr>
          <p:cNvPr id="15" name="Speech Bubble: Rectangle with Corners Rounded 14">
            <a:extLst>
              <a:ext uri="{FF2B5EF4-FFF2-40B4-BE49-F238E27FC236}">
                <a16:creationId xmlns:a16="http://schemas.microsoft.com/office/drawing/2014/main" id="{B4411AD8-4B4E-42A1-87FA-9B392923FBE7}"/>
              </a:ext>
            </a:extLst>
          </p:cNvPr>
          <p:cNvSpPr/>
          <p:nvPr/>
        </p:nvSpPr>
        <p:spPr>
          <a:xfrm>
            <a:off x="4543129" y="4129695"/>
            <a:ext cx="1446047" cy="491297"/>
          </a:xfrm>
          <a:prstGeom prst="wedgeRoundRectCallout">
            <a:avLst>
              <a:gd name="adj1" fmla="val -64307"/>
              <a:gd name="adj2" fmla="val 60561"/>
              <a:gd name="adj3" fmla="val 16667"/>
            </a:avLst>
          </a:prstGeom>
          <a:solidFill>
            <a:schemeClr val="bg1"/>
          </a:solidFill>
          <a:ln w="28575">
            <a:solidFill>
              <a:srgbClr val="E51E2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solidFill>
                  <a:schemeClr val="tx1"/>
                </a:solidFill>
              </a:rPr>
              <a:t>Thank you!</a:t>
            </a:r>
          </a:p>
        </p:txBody>
      </p:sp>
      <p:sp>
        <p:nvSpPr>
          <p:cNvPr id="16" name="Speech Bubble: Rectangle with Corners Rounded 15">
            <a:extLst>
              <a:ext uri="{FF2B5EF4-FFF2-40B4-BE49-F238E27FC236}">
                <a16:creationId xmlns:a16="http://schemas.microsoft.com/office/drawing/2014/main" id="{3045520B-7EBA-4377-A446-0E461967FBCB}"/>
              </a:ext>
            </a:extLst>
          </p:cNvPr>
          <p:cNvSpPr/>
          <p:nvPr/>
        </p:nvSpPr>
        <p:spPr>
          <a:xfrm>
            <a:off x="7171576" y="4112915"/>
            <a:ext cx="1446047" cy="491297"/>
          </a:xfrm>
          <a:prstGeom prst="wedgeRoundRectCallout">
            <a:avLst>
              <a:gd name="adj1" fmla="val -57720"/>
              <a:gd name="adj2" fmla="val 39235"/>
              <a:gd name="adj3" fmla="val 16667"/>
            </a:avLst>
          </a:prstGeom>
          <a:solidFill>
            <a:schemeClr val="bg1"/>
          </a:solidFill>
          <a:ln w="28575">
            <a:solidFill>
              <a:srgbClr val="0096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dirty="0">
                <a:solidFill>
                  <a:schemeClr val="tx1"/>
                </a:solidFill>
              </a:rPr>
              <a:t>Thank you!</a:t>
            </a:r>
          </a:p>
        </p:txBody>
      </p:sp>
    </p:spTree>
    <p:extLst>
      <p:ext uri="{BB962C8B-B14F-4D97-AF65-F5344CB8AC3E}">
        <p14:creationId xmlns:p14="http://schemas.microsoft.com/office/powerpoint/2010/main" val="33373839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fade">
                                      <p:cBhvr>
                                        <p:cTn id="10" dur="500"/>
                                        <p:tgtEl>
                                          <p:spTgt spid="10"/>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fade">
                                      <p:cBhvr>
                                        <p:cTn id="15" dur="500"/>
                                        <p:tgtEl>
                                          <p:spTgt spid="4"/>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fade">
                                      <p:cBhvr>
                                        <p:cTn id="18" dur="500"/>
                                        <p:tgtEl>
                                          <p:spTgt spid="11"/>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nodeType="click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fade">
                                      <p:cBhvr>
                                        <p:cTn id="23" dur="500"/>
                                        <p:tgtEl>
                                          <p:spTgt spid="5"/>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Effect transition="in" filter="fade">
                                      <p:cBhvr>
                                        <p:cTn id="26" dur="500"/>
                                        <p:tgtEl>
                                          <p:spTgt spid="13"/>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nodeType="clickEffect">
                                  <p:stCondLst>
                                    <p:cond delay="0"/>
                                  </p:stCondLst>
                                  <p:childTnLst>
                                    <p:set>
                                      <p:cBhvr>
                                        <p:cTn id="30" dur="1" fill="hold">
                                          <p:stCondLst>
                                            <p:cond delay="0"/>
                                          </p:stCondLst>
                                        </p:cTn>
                                        <p:tgtEl>
                                          <p:spTgt spid="6"/>
                                        </p:tgtEl>
                                        <p:attrNameLst>
                                          <p:attrName>style.visibility</p:attrName>
                                        </p:attrNameLst>
                                      </p:cBhvr>
                                      <p:to>
                                        <p:strVal val="visible"/>
                                      </p:to>
                                    </p:set>
                                    <p:animEffect transition="in" filter="fade">
                                      <p:cBhvr>
                                        <p:cTn id="31" dur="500"/>
                                        <p:tgtEl>
                                          <p:spTgt spid="6"/>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14"/>
                                        </p:tgtEl>
                                        <p:attrNameLst>
                                          <p:attrName>style.visibility</p:attrName>
                                        </p:attrNameLst>
                                      </p:cBhvr>
                                      <p:to>
                                        <p:strVal val="visible"/>
                                      </p:to>
                                    </p:set>
                                    <p:animEffect transition="in" filter="fade">
                                      <p:cBhvr>
                                        <p:cTn id="34" dur="500"/>
                                        <p:tgtEl>
                                          <p:spTgt spid="14"/>
                                        </p:tgtEl>
                                      </p:cBhvr>
                                    </p:animEffec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nodeType="clickEffect">
                                  <p:stCondLst>
                                    <p:cond delay="0"/>
                                  </p:stCondLst>
                                  <p:childTnLst>
                                    <p:set>
                                      <p:cBhvr>
                                        <p:cTn id="38" dur="1" fill="hold">
                                          <p:stCondLst>
                                            <p:cond delay="0"/>
                                          </p:stCondLst>
                                        </p:cTn>
                                        <p:tgtEl>
                                          <p:spTgt spid="8"/>
                                        </p:tgtEl>
                                        <p:attrNameLst>
                                          <p:attrName>style.visibility</p:attrName>
                                        </p:attrNameLst>
                                      </p:cBhvr>
                                      <p:to>
                                        <p:strVal val="visible"/>
                                      </p:to>
                                    </p:set>
                                    <p:animEffect transition="in" filter="fade">
                                      <p:cBhvr>
                                        <p:cTn id="39" dur="500"/>
                                        <p:tgtEl>
                                          <p:spTgt spid="8"/>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15"/>
                                        </p:tgtEl>
                                        <p:attrNameLst>
                                          <p:attrName>style.visibility</p:attrName>
                                        </p:attrNameLst>
                                      </p:cBhvr>
                                      <p:to>
                                        <p:strVal val="visible"/>
                                      </p:to>
                                    </p:set>
                                    <p:animEffect transition="in" filter="fade">
                                      <p:cBhvr>
                                        <p:cTn id="42" dur="500"/>
                                        <p:tgtEl>
                                          <p:spTgt spid="15"/>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9"/>
                                        </p:tgtEl>
                                        <p:attrNameLst>
                                          <p:attrName>style.visibility</p:attrName>
                                        </p:attrNameLst>
                                      </p:cBhvr>
                                      <p:to>
                                        <p:strVal val="visible"/>
                                      </p:to>
                                    </p:set>
                                    <p:animEffect transition="in" filter="fade">
                                      <p:cBhvr>
                                        <p:cTn id="47" dur="500"/>
                                        <p:tgtEl>
                                          <p:spTgt spid="9"/>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16"/>
                                        </p:tgtEl>
                                        <p:attrNameLst>
                                          <p:attrName>style.visibility</p:attrName>
                                        </p:attrNameLst>
                                      </p:cBhvr>
                                      <p:to>
                                        <p:strVal val="visible"/>
                                      </p:to>
                                    </p:set>
                                    <p:animEffect transition="in" filter="fade">
                                      <p:cBhvr>
                                        <p:cTn id="50"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3" grpId="0" animBg="1"/>
      <p:bldP spid="14" grpId="0" animBg="1"/>
      <p:bldP spid="15" grpId="0" animBg="1"/>
      <p:bldP spid="16"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144502" y="406784"/>
            <a:ext cx="4656098" cy="994306"/>
          </a:xfrm>
        </p:spPr>
        <p:txBody>
          <a:bodyPr/>
          <a:lstStyle/>
          <a:p>
            <a:r>
              <a:rPr lang="en-GB" sz="3600" dirty="0">
                <a:latin typeface="+mn-lt"/>
              </a:rPr>
              <a:t>Fairy Tale Map</a:t>
            </a:r>
          </a:p>
        </p:txBody>
      </p:sp>
      <p:sp>
        <p:nvSpPr>
          <p:cNvPr id="8" name="TextBox 7">
            <a:extLst>
              <a:ext uri="{FF2B5EF4-FFF2-40B4-BE49-F238E27FC236}">
                <a16:creationId xmlns:a16="http://schemas.microsoft.com/office/drawing/2014/main" id="{FAE72D5B-C431-413B-87B6-C6B2231741D7}"/>
              </a:ext>
            </a:extLst>
          </p:cNvPr>
          <p:cNvSpPr txBox="1"/>
          <p:nvPr/>
        </p:nvSpPr>
        <p:spPr>
          <a:xfrm>
            <a:off x="517823" y="1675211"/>
            <a:ext cx="3932063" cy="4247317"/>
          </a:xfrm>
          <a:prstGeom prst="rect">
            <a:avLst/>
          </a:prstGeom>
          <a:noFill/>
        </p:spPr>
        <p:txBody>
          <a:bodyPr wrap="square" rtlCol="0">
            <a:spAutoFit/>
          </a:bodyPr>
          <a:lstStyle/>
          <a:p>
            <a:r>
              <a:rPr lang="en-GB" dirty="0"/>
              <a:t>Look at this map of Fairy Tale Land.</a:t>
            </a:r>
          </a:p>
          <a:p>
            <a:endParaRPr lang="en-GB" dirty="0"/>
          </a:p>
          <a:p>
            <a:r>
              <a:rPr lang="en-GB" dirty="0"/>
              <a:t>Which place would you most like to visit? What might you pass on the way? Who will you find nearby? Is there anywhere you wouldn’t like to visit?</a:t>
            </a:r>
          </a:p>
          <a:p>
            <a:endParaRPr lang="en-GB" dirty="0"/>
          </a:p>
          <a:p>
            <a:r>
              <a:rPr lang="en-GB" dirty="0"/>
              <a:t>Then, in talk partners, describe a route to a place on the map for your partner to guess. Can they work out where they will end up? Swap over roles – listen to your partners description and guess where they would like to visit.</a:t>
            </a:r>
          </a:p>
        </p:txBody>
      </p:sp>
      <p:pic>
        <p:nvPicPr>
          <p:cNvPr id="3" name="Picture 2">
            <a:extLst>
              <a:ext uri="{FF2B5EF4-FFF2-40B4-BE49-F238E27FC236}">
                <a16:creationId xmlns:a16="http://schemas.microsoft.com/office/drawing/2014/main" id="{7E1EDF6C-E9B1-4E76-AEB6-EF6E06C95927}"/>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957" t="1510" r="2114" b="2008"/>
          <a:stretch/>
        </p:blipFill>
        <p:spPr>
          <a:xfrm>
            <a:off x="4449886" y="503770"/>
            <a:ext cx="4054177" cy="5850459"/>
          </a:xfrm>
          <a:prstGeom prst="rect">
            <a:avLst/>
          </a:prstGeom>
        </p:spPr>
      </p:pic>
    </p:spTree>
    <p:extLst>
      <p:ext uri="{BB962C8B-B14F-4D97-AF65-F5344CB8AC3E}">
        <p14:creationId xmlns:p14="http://schemas.microsoft.com/office/powerpoint/2010/main" val="38488002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Template.potx" id="{8C058020-CE1A-4275-96FF-3E9B179AFEF1}" vid="{BE2BE99D-79A1-4F73-BB89-E052F53DA928}"/>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PowerPoint Template</Template>
  <TotalTime>117</TotalTime>
  <Words>614</Words>
  <Application>Microsoft Office PowerPoint</Application>
  <PresentationFormat>On-screen Show (4:3)</PresentationFormat>
  <Paragraphs>48</Paragraphs>
  <Slides>12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12</vt:i4>
      </vt:variant>
    </vt:vector>
  </HeadingPairs>
  <TitlesOfParts>
    <vt:vector size="17" baseType="lpstr">
      <vt:lpstr>Roboto</vt:lpstr>
      <vt:lpstr>Arial</vt:lpstr>
      <vt:lpstr>Twinkl</vt:lpstr>
      <vt:lpstr>Calibri</vt:lpstr>
      <vt:lpstr>Office Theme</vt:lpstr>
      <vt:lpstr>Disclaimer/s</vt:lpstr>
      <vt:lpstr>PowerPoint Presentation</vt:lpstr>
      <vt:lpstr>PowerPoint Presentation</vt:lpstr>
      <vt:lpstr>Jack and the Beanstalk</vt:lpstr>
      <vt:lpstr>The Gingerbread  Man</vt:lpstr>
      <vt:lpstr>Three Billy Goats Gruff</vt:lpstr>
      <vt:lpstr>Three Little Pigs</vt:lpstr>
      <vt:lpstr>Little Red Riding Hood</vt:lpstr>
      <vt:lpstr>Goldilocks and the Three Bears</vt:lpstr>
      <vt:lpstr>PowerPoint Presentation</vt:lpstr>
      <vt:lpstr>Fairy Tale Map</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Guidance</dc:title>
  <dc:creator>Faye Leather</dc:creator>
  <cp:lastModifiedBy>Caroline Hodge</cp:lastModifiedBy>
  <cp:revision>12</cp:revision>
  <dcterms:created xsi:type="dcterms:W3CDTF">2021-05-26T14:07:31Z</dcterms:created>
  <dcterms:modified xsi:type="dcterms:W3CDTF">2021-07-10T20:30:36Z</dcterms:modified>
</cp:coreProperties>
</file>