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69" r:id="rId3"/>
    <p:sldId id="263" r:id="rId4"/>
    <p:sldId id="264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7"/>
      <p:bold r:id="rId18"/>
    </p:embeddedFont>
    <p:embeddedFont>
      <p:font typeface="Twinkl" pitchFamily="2" charset="0"/>
      <p:regular r:id="rId19"/>
      <p:bold r:id="rId20"/>
    </p:embeddedFont>
    <p:embeddedFont>
      <p:font typeface="Twinkl SemiBold" pitchFamily="2" charset="0"/>
      <p:bold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B390C2"/>
    <a:srgbClr val="DDCEE4"/>
    <a:srgbClr val="9F73B2"/>
    <a:srgbClr val="14B4E4"/>
    <a:srgbClr val="0082C9"/>
    <a:srgbClr val="C84E9D"/>
    <a:srgbClr val="DD27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608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80500B-4814-4AF0-8FA4-C0730072ABD3}" type="datetimeFigureOut">
              <a:rPr lang="en-GB"/>
              <a:pPr>
                <a:defRPr/>
              </a:pPr>
              <a:t>19/12/2018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2272288-365F-4A60-927B-1EAFEB4A5A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362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99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134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2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0167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14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1" r:id="rId3"/>
    <p:sldLayoutId id="2147483682" r:id="rId4"/>
    <p:sldLayoutId id="2147483685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2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34" Type="http://schemas.openxmlformats.org/officeDocument/2006/relationships/image" Target="../media/image20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1.png"/><Relationship Id="rId33" Type="http://schemas.openxmlformats.org/officeDocument/2006/relationships/image" Target="../media/image19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5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0.png"/><Relationship Id="rId32" Type="http://schemas.openxmlformats.org/officeDocument/2006/relationships/image" Target="../media/image18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9.png"/><Relationship Id="rId28" Type="http://schemas.openxmlformats.org/officeDocument/2006/relationships/image" Target="../media/image14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8.png"/><Relationship Id="rId27" Type="http://schemas.openxmlformats.org/officeDocument/2006/relationships/image" Target="../media/image13.png"/><Relationship Id="rId30" Type="http://schemas.openxmlformats.org/officeDocument/2006/relationships/image" Target="../media/image16.png"/><Relationship Id="rId35" Type="http://schemas.openxmlformats.org/officeDocument/2006/relationships/image" Target="../media/image21.png"/><Relationship Id="rId8" Type="http://schemas.openxmlformats.org/officeDocument/2006/relationships/audio" Target="../media/media4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openxmlformats.org/officeDocument/2006/relationships/image" Target="../media/image22.png"/><Relationship Id="rId3" Type="http://schemas.microsoft.com/office/2007/relationships/media" Target="../media/media12.WAV"/><Relationship Id="rId7" Type="http://schemas.microsoft.com/office/2007/relationships/media" Target="../media/media14.WAV"/><Relationship Id="rId12" Type="http://schemas.openxmlformats.org/officeDocument/2006/relationships/image" Target="../media/image18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2.xml"/><Relationship Id="rId5" Type="http://schemas.microsoft.com/office/2007/relationships/media" Target="../media/media13.WAV"/><Relationship Id="rId15" Type="http://schemas.openxmlformats.org/officeDocument/2006/relationships/image" Target="../media/image21.png"/><Relationship Id="rId10" Type="http://schemas.openxmlformats.org/officeDocument/2006/relationships/audio" Target="../media/media15.WAV"/><Relationship Id="rId4" Type="http://schemas.openxmlformats.org/officeDocument/2006/relationships/audio" Target="../media/media12.WAV"/><Relationship Id="rId9" Type="http://schemas.microsoft.com/office/2007/relationships/media" Target="../media/media15.WAV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21.png"/><Relationship Id="rId5" Type="http://schemas.openxmlformats.org/officeDocument/2006/relationships/image" Target="../media/image23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media" Target="../media/media18.WAV"/><Relationship Id="rId7" Type="http://schemas.openxmlformats.org/officeDocument/2006/relationships/image" Target="../media/image24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8.WAV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media" Target="../media/media20.WAV"/><Relationship Id="rId7" Type="http://schemas.openxmlformats.org/officeDocument/2006/relationships/image" Target="../media/image25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0.WAV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20.png"/><Relationship Id="rId3" Type="http://schemas.microsoft.com/office/2007/relationships/media" Target="../media/media22.WAV"/><Relationship Id="rId7" Type="http://schemas.openxmlformats.org/officeDocument/2006/relationships/image" Target="../media/image27.png"/><Relationship Id="rId12" Type="http://schemas.openxmlformats.org/officeDocument/2006/relationships/image" Target="../media/image21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0.png"/><Relationship Id="rId4" Type="http://schemas.openxmlformats.org/officeDocument/2006/relationships/audio" Target="../media/media22.WAV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5 | That’s Tasty | Pizza| Lesson 6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That’s Tasty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19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819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819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use the correct French form for ‘some’.</a:t>
            </a:r>
          </a:p>
        </p:txBody>
      </p:sp>
      <p:sp>
        <p:nvSpPr>
          <p:cNvPr id="819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correct French form for ‘some’.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use the correct French form for ‘some’ to describe which pizza I would like.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zza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638" y="2293938"/>
            <a:ext cx="3290887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err="1"/>
              <a:t>Qu'est-ce</a:t>
            </a:r>
            <a:r>
              <a:rPr lang="en-GB" dirty="0"/>
              <a:t> que </a:t>
            </a:r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désirez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sur </a:t>
            </a:r>
            <a:r>
              <a:rPr lang="en-GB" dirty="0" err="1">
                <a:solidFill>
                  <a:srgbClr val="DB5183"/>
                </a:solidFill>
              </a:rPr>
              <a:t>votre</a:t>
            </a:r>
            <a:r>
              <a:rPr lang="en-GB" dirty="0">
                <a:solidFill>
                  <a:srgbClr val="DB5183"/>
                </a:solidFill>
              </a:rPr>
              <a:t> pizza </a:t>
            </a:r>
            <a:r>
              <a:rPr lang="en-GB" dirty="0"/>
              <a:t>?</a:t>
            </a:r>
          </a:p>
        </p:txBody>
      </p:sp>
      <p:pic>
        <p:nvPicPr>
          <p:cNvPr id="10" name="cheese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5075" y="3297238"/>
            <a:ext cx="26797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805363" y="2109788"/>
            <a:ext cx="3159125" cy="1776412"/>
          </a:xfrm>
          <a:prstGeom prst="rect">
            <a:avLst/>
          </a:prstGeom>
          <a:solidFill>
            <a:schemeClr val="bg1"/>
          </a:solidFill>
          <a:ln w="38100">
            <a:solidFill>
              <a:srgbClr val="873F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tomato puree imag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5775" y="3670300"/>
            <a:ext cx="1843088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a puree de tomates"/>
          <p:cNvSpPr txBox="1">
            <a:spLocks noChangeArrowheads="1"/>
          </p:cNvSpPr>
          <p:nvPr/>
        </p:nvSpPr>
        <p:spPr bwMode="auto">
          <a:xfrm>
            <a:off x="4805363" y="2320925"/>
            <a:ext cx="31591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DB518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la purée </a:t>
            </a:r>
            <a:br>
              <a:rPr lang="en-GB" altLang="en-US" sz="3400">
                <a:solidFill>
                  <a:srgbClr val="DB518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3400">
                <a:solidFill>
                  <a:srgbClr val="DB518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 tomates</a:t>
            </a:r>
          </a:p>
        </p:txBody>
      </p:sp>
      <p:sp>
        <p:nvSpPr>
          <p:cNvPr id="9" name="le fromage"/>
          <p:cNvSpPr txBox="1">
            <a:spLocks noChangeArrowheads="1"/>
          </p:cNvSpPr>
          <p:nvPr/>
        </p:nvSpPr>
        <p:spPr bwMode="auto">
          <a:xfrm>
            <a:off x="4805363" y="2690813"/>
            <a:ext cx="31591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 fromage</a:t>
            </a:r>
          </a:p>
        </p:txBody>
      </p:sp>
      <p:sp>
        <p:nvSpPr>
          <p:cNvPr id="11" name="le saucisson sec"/>
          <p:cNvSpPr txBox="1">
            <a:spLocks noChangeArrowheads="1"/>
          </p:cNvSpPr>
          <p:nvPr/>
        </p:nvSpPr>
        <p:spPr bwMode="auto">
          <a:xfrm>
            <a:off x="4805363" y="2309813"/>
            <a:ext cx="31591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b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saucisson sec</a:t>
            </a:r>
          </a:p>
        </p:txBody>
      </p:sp>
      <p:pic>
        <p:nvPicPr>
          <p:cNvPr id="13" name="le saucisson sec image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2050" y="3954463"/>
            <a:ext cx="2992438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le poulet"/>
          <p:cNvSpPr txBox="1">
            <a:spLocks noChangeArrowheads="1"/>
          </p:cNvSpPr>
          <p:nvPr/>
        </p:nvSpPr>
        <p:spPr bwMode="auto">
          <a:xfrm>
            <a:off x="4805363" y="2709863"/>
            <a:ext cx="31591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 poulet</a:t>
            </a:r>
          </a:p>
        </p:txBody>
      </p:sp>
      <p:pic>
        <p:nvPicPr>
          <p:cNvPr id="4" name="tomato image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7288" y="3321050"/>
            <a:ext cx="313690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les tomates"/>
          <p:cNvSpPr txBox="1">
            <a:spLocks noChangeArrowheads="1"/>
          </p:cNvSpPr>
          <p:nvPr/>
        </p:nvSpPr>
        <p:spPr bwMode="auto">
          <a:xfrm>
            <a:off x="4805363" y="2549525"/>
            <a:ext cx="31591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les tomates</a:t>
            </a:r>
          </a:p>
        </p:txBody>
      </p:sp>
      <p:sp>
        <p:nvSpPr>
          <p:cNvPr id="17" name="l'ananas"/>
          <p:cNvSpPr txBox="1">
            <a:spLocks noChangeArrowheads="1"/>
          </p:cNvSpPr>
          <p:nvPr/>
        </p:nvSpPr>
        <p:spPr bwMode="auto">
          <a:xfrm>
            <a:off x="4805363" y="2320925"/>
            <a:ext cx="31591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l’ananas</a:t>
            </a:r>
          </a:p>
        </p:txBody>
      </p:sp>
      <p:pic>
        <p:nvPicPr>
          <p:cNvPr id="18" name="l'ananas image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8000" y="3146425"/>
            <a:ext cx="1592263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s champignons"/>
          <p:cNvSpPr txBox="1">
            <a:spLocks noChangeArrowheads="1"/>
          </p:cNvSpPr>
          <p:nvPr/>
        </p:nvSpPr>
        <p:spPr bwMode="auto">
          <a:xfrm>
            <a:off x="4805363" y="2320925"/>
            <a:ext cx="31591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les champignons</a:t>
            </a:r>
          </a:p>
        </p:txBody>
      </p:sp>
      <p:pic>
        <p:nvPicPr>
          <p:cNvPr id="20" name="les champignons image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953596">
            <a:off x="5609432" y="3574256"/>
            <a:ext cx="18653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l'oignon"/>
          <p:cNvSpPr txBox="1">
            <a:spLocks noChangeArrowheads="1"/>
          </p:cNvSpPr>
          <p:nvPr/>
        </p:nvSpPr>
        <p:spPr bwMode="auto">
          <a:xfrm>
            <a:off x="4805363" y="2709863"/>
            <a:ext cx="31591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l'oignon</a:t>
            </a:r>
          </a:p>
        </p:txBody>
      </p:sp>
      <p:pic>
        <p:nvPicPr>
          <p:cNvPr id="22" name="l'oignon image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11412">
            <a:off x="5287963" y="3368675"/>
            <a:ext cx="219233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 jambon"/>
          <p:cNvSpPr txBox="1">
            <a:spLocks noChangeArrowheads="1"/>
          </p:cNvSpPr>
          <p:nvPr/>
        </p:nvSpPr>
        <p:spPr bwMode="auto">
          <a:xfrm>
            <a:off x="4805363" y="2701925"/>
            <a:ext cx="31591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 jambon</a:t>
            </a:r>
          </a:p>
        </p:txBody>
      </p:sp>
      <p:pic>
        <p:nvPicPr>
          <p:cNvPr id="24" name="le jambon image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1213" y="3698875"/>
            <a:ext cx="33877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le bacon"/>
          <p:cNvSpPr txBox="1">
            <a:spLocks noChangeArrowheads="1"/>
          </p:cNvSpPr>
          <p:nvPr/>
        </p:nvSpPr>
        <p:spPr bwMode="auto">
          <a:xfrm>
            <a:off x="4805363" y="2701925"/>
            <a:ext cx="31591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400">
                <a:solidFill>
                  <a:srgbClr val="14B4E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 bacon</a:t>
            </a:r>
          </a:p>
        </p:txBody>
      </p:sp>
      <p:pic>
        <p:nvPicPr>
          <p:cNvPr id="28" name="le bacon image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2625" y="3798888"/>
            <a:ext cx="3632200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Whole Class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e poulet image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9913" y="3714750"/>
            <a:ext cx="3513137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uree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fromage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saucisson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oulet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tomates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l'ananas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champign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l'onion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jambon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bacon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0863" y="2884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3394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2133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013" y="2784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4017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4665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413" y="6154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50" y="5424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50" y="107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2113" y="1503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6" dur="2248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1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 nodeType="clickPar">
                      <p:stCondLst>
                        <p:cond delay="0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238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1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 nodeType="clickPar">
                      <p:stCondLst>
                        <p:cond delay="0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8" dur="1927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 nodeType="clickPar">
                      <p:stCondLst>
                        <p:cond delay="0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4" dur="238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 nodeType="clickPar">
                      <p:stCondLst>
                        <p:cond delay="0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0" dur="289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1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 nodeType="clickPar">
                      <p:stCondLst>
                        <p:cond delay="0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6" dur="2065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1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 nodeType="clickPar">
                      <p:stCondLst>
                        <p:cond delay="0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2" dur="2248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 nodeType="clickPar">
                      <p:stCondLst>
                        <p:cond delay="0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8" dur="2203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 nodeType="clickPar">
                      <p:stCondLst>
                        <p:cond delay="0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4" dur="3075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2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 nodeType="clickPar">
                      <p:stCondLst>
                        <p:cond delay="0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0" dur="2707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8" grpId="1"/>
      <p:bldP spid="9" grpId="0"/>
      <p:bldP spid="9" grpId="1"/>
      <p:bldP spid="11" grpId="0"/>
      <p:bldP spid="11" grpId="1"/>
      <p:bldP spid="15" grpId="0"/>
      <p:bldP spid="15" grpId="1"/>
      <p:bldP spid="16" grpId="0"/>
      <p:bldP spid="16" grpId="1"/>
      <p:bldP spid="17" grpId="0"/>
      <p:bldP spid="17" grpId="1"/>
      <p:bldP spid="19" grpId="0"/>
      <p:bldP spid="19" grpId="1"/>
      <p:bldP spid="21" grpId="0"/>
      <p:bldP spid="21" grpId="1"/>
      <p:bldP spid="23" grpId="0"/>
      <p:bldP spid="23" grpId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3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How to Say ‘Some’</a:t>
            </a:r>
            <a:endParaRPr lang="en-GB" dirty="0"/>
          </a:p>
        </p:txBody>
      </p:sp>
      <p:pic>
        <p:nvPicPr>
          <p:cNvPr id="10243" name="Whole Clas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820738" y="1420813"/>
            <a:ext cx="5884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special rules to follow when saying ‘some’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931863" y="1944688"/>
            <a:ext cx="6375400" cy="1763712"/>
            <a:chOff x="931334" y="1944717"/>
            <a:chExt cx="6375400" cy="1763679"/>
          </a:xfrm>
        </p:grpSpPr>
        <p:sp>
          <p:nvSpPr>
            <p:cNvPr id="8" name="Rectangle 7"/>
            <p:cNvSpPr/>
            <p:nvPr/>
          </p:nvSpPr>
          <p:spPr>
            <a:xfrm>
              <a:off x="931334" y="1944717"/>
              <a:ext cx="6375400" cy="176367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6" name="Rectangle 6"/>
            <p:cNvSpPr>
              <a:spLocks noChangeArrowheads="1"/>
            </p:cNvSpPr>
            <p:nvPr/>
          </p:nvSpPr>
          <p:spPr bwMode="auto">
            <a:xfrm>
              <a:off x="1075266" y="2054785"/>
              <a:ext cx="4478867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the word is masculine </a:t>
              </a:r>
              <a:r>
                <a:rPr lang="en-GB" altLang="en-US" b="1">
                  <a:solidFill>
                    <a:schemeClr val="tx1"/>
                  </a:solidFill>
                </a:rPr>
                <a:t>(le), </a:t>
              </a:r>
              <a:r>
                <a:rPr lang="en-GB" altLang="en-US">
                  <a:solidFill>
                    <a:schemeClr val="tx1"/>
                  </a:solidFill>
                </a:rPr>
                <a:t>doesn’t start with a vowel and is singular, such as </a:t>
              </a:r>
              <a:r>
                <a:rPr lang="en-GB" altLang="en-US">
                  <a:solidFill>
                    <a:srgbClr val="14B4E4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le jambon</a:t>
              </a: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, then the French for ‘some’ is </a:t>
              </a:r>
              <a:r>
                <a:rPr lang="en-GB" altLang="en-US" b="1">
                  <a:solidFill>
                    <a:schemeClr val="tx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du</a:t>
              </a: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: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14B4E4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du jambon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931863" y="3933825"/>
            <a:ext cx="6137275" cy="2187575"/>
          </a:xfrm>
          <a:prstGeom prst="rect">
            <a:avLst/>
          </a:prstGeom>
          <a:solidFill>
            <a:schemeClr val="bg1"/>
          </a:solidFill>
          <a:ln w="38100">
            <a:solidFill>
              <a:srgbClr val="0082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74738" y="4060825"/>
            <a:ext cx="490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would need to change to du?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47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 purée de tomates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salami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poulet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tomates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l’ananas 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5766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champignons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l’oignon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jambon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bacon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fromage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384300" y="4479925"/>
            <a:ext cx="2260600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14B4E4"/>
                </a:solidFill>
              </a:rPr>
              <a:t>du salami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14B4E4"/>
                </a:solidFill>
              </a:rPr>
              <a:t>du poulet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14B4E4"/>
                </a:solidFill>
              </a:rPr>
              <a:t>du jambon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879850" y="4471988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14B4E4"/>
                </a:solidFill>
              </a:rPr>
              <a:t>du bacon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14B4E4"/>
                </a:solidFill>
              </a:rPr>
              <a:t>du fromage</a:t>
            </a:r>
          </a:p>
        </p:txBody>
      </p:sp>
      <p:pic>
        <p:nvPicPr>
          <p:cNvPr id="10252" name="Picture 16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7613" y="1549400"/>
            <a:ext cx="2012950" cy="485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7600" y="3208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4621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50434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4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54705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5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7913" y="46212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6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7913" y="50434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48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1095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313" y="174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563" y="240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563" y="3098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3870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4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4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247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0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43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203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 nodeType="clickPar">
                      <p:stCondLst>
                        <p:cond delay="0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257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1" grpId="1"/>
      <p:bldP spid="12" grpId="0"/>
      <p:bldP spid="12" grpId="1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3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How to Say ‘Some’</a:t>
            </a:r>
            <a:endParaRPr lang="en-GB" dirty="0"/>
          </a:p>
        </p:txBody>
      </p:sp>
      <p:pic>
        <p:nvPicPr>
          <p:cNvPr id="11267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820738" y="1420813"/>
            <a:ext cx="5884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special rules to follow when saying ‘some’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931863" y="1944688"/>
            <a:ext cx="6375400" cy="1763712"/>
            <a:chOff x="931334" y="1944717"/>
            <a:chExt cx="6375400" cy="1763679"/>
          </a:xfrm>
        </p:grpSpPr>
        <p:sp>
          <p:nvSpPr>
            <p:cNvPr id="8" name="Rectangle 7"/>
            <p:cNvSpPr/>
            <p:nvPr/>
          </p:nvSpPr>
          <p:spPr>
            <a:xfrm>
              <a:off x="931334" y="1944717"/>
              <a:ext cx="6375400" cy="176367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84E9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81" name="Rectangle 6"/>
            <p:cNvSpPr>
              <a:spLocks noChangeArrowheads="1"/>
            </p:cNvSpPr>
            <p:nvPr/>
          </p:nvSpPr>
          <p:spPr bwMode="auto">
            <a:xfrm>
              <a:off x="1075266" y="2054785"/>
              <a:ext cx="4978401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the word is feminine </a:t>
              </a:r>
              <a:r>
                <a:rPr lang="en-GB" altLang="en-US" b="1">
                  <a:solidFill>
                    <a:schemeClr val="tx1"/>
                  </a:solidFill>
                </a:rPr>
                <a:t>(la)</a:t>
              </a:r>
              <a:r>
                <a:rPr lang="en-GB" altLang="en-US">
                  <a:solidFill>
                    <a:schemeClr val="tx1"/>
                  </a:solidFill>
                </a:rPr>
                <a:t>, doesn’t start with a vowel and is singular, such as </a:t>
              </a:r>
              <a:r>
                <a:rPr lang="en-GB" altLang="en-US">
                  <a:solidFill>
                    <a:srgbClr val="DB5183"/>
                  </a:solidFill>
                </a:rPr>
                <a:t>la purée de tomates</a:t>
              </a:r>
              <a:r>
                <a:rPr lang="en-GB" altLang="en-US">
                  <a:solidFill>
                    <a:schemeClr val="tx1"/>
                  </a:solidFill>
                </a:rPr>
                <a:t>, then the French for ‘some’ is </a:t>
              </a:r>
              <a:r>
                <a:rPr lang="en-GB" altLang="en-US" b="1">
                  <a:solidFill>
                    <a:schemeClr val="tx1"/>
                  </a:solidFill>
                </a:rPr>
                <a:t>de la</a:t>
              </a:r>
              <a:r>
                <a:rPr lang="en-GB" altLang="en-US">
                  <a:solidFill>
                    <a:schemeClr val="tx1"/>
                  </a:solidFill>
                </a:rPr>
                <a:t>: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fr-FR" altLang="en-US" b="1">
                  <a:solidFill>
                    <a:srgbClr val="DB5183"/>
                  </a:solidFill>
                </a:rPr>
                <a:t>de la purée de tomates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931863" y="3933825"/>
            <a:ext cx="6137275" cy="2187575"/>
          </a:xfrm>
          <a:prstGeom prst="rect">
            <a:avLst/>
          </a:prstGeom>
          <a:solidFill>
            <a:schemeClr val="bg1"/>
          </a:solidFill>
          <a:ln w="38100">
            <a:solidFill>
              <a:srgbClr val="C84E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74738" y="4060825"/>
            <a:ext cx="5140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would need to change to de la?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47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 purée de tomates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salami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poulet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tomates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l’ananas 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5766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champignons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l’oignon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jambon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bacon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fromage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381125" y="4473575"/>
            <a:ext cx="303053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r-FR" altLang="en-US" b="1">
                <a:solidFill>
                  <a:srgbClr val="DB5183"/>
                </a:solidFill>
              </a:rPr>
              <a:t>de la purée de tomates</a:t>
            </a:r>
          </a:p>
        </p:txBody>
      </p:sp>
      <p:pic>
        <p:nvPicPr>
          <p:cNvPr id="11275" name="Picture 1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1350" y="1887538"/>
            <a:ext cx="249078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700" y="1428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25" y="2068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2146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4621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2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25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1" grpId="1"/>
      <p:bldP spid="12" grpId="0"/>
      <p:bldP spid="12" grpId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3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How to Say ‘Some’</a:t>
            </a:r>
            <a:endParaRPr lang="en-GB" dirty="0"/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820738" y="1420813"/>
            <a:ext cx="5884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special rules to follow when saying ‘some’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31863" y="1944688"/>
            <a:ext cx="6053137" cy="1763712"/>
            <a:chOff x="931334" y="1944717"/>
            <a:chExt cx="6053666" cy="1763679"/>
          </a:xfrm>
        </p:grpSpPr>
        <p:sp>
          <p:nvSpPr>
            <p:cNvPr id="8" name="Rectangle 7"/>
            <p:cNvSpPr/>
            <p:nvPr/>
          </p:nvSpPr>
          <p:spPr>
            <a:xfrm>
              <a:off x="931334" y="1944717"/>
              <a:ext cx="6053666" cy="176367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84E9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7" name="Rectangle 6"/>
            <p:cNvSpPr>
              <a:spLocks noChangeArrowheads="1"/>
            </p:cNvSpPr>
            <p:nvPr/>
          </p:nvSpPr>
          <p:spPr bwMode="auto">
            <a:xfrm>
              <a:off x="1075266" y="2054785"/>
              <a:ext cx="4978401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the word starts with a vowel (masculine or feminine) and is singular, such as </a:t>
              </a:r>
              <a:r>
                <a:rPr lang="en-GB" altLang="en-US">
                  <a:solidFill>
                    <a:srgbClr val="14B4E4"/>
                  </a:solidFill>
                </a:rPr>
                <a:t>l’ananas</a:t>
              </a:r>
              <a:r>
                <a:rPr lang="en-GB" altLang="en-US">
                  <a:solidFill>
                    <a:schemeClr val="tx1"/>
                  </a:solidFill>
                </a:rPr>
                <a:t>, then the French for ‘some’ is </a:t>
              </a:r>
              <a:r>
                <a:rPr lang="en-GB" altLang="en-US" b="1">
                  <a:solidFill>
                    <a:schemeClr val="tx1"/>
                  </a:solidFill>
                </a:rPr>
                <a:t>de l’</a:t>
              </a:r>
              <a:r>
                <a:rPr lang="en-GB" altLang="en-US">
                  <a:solidFill>
                    <a:schemeClr val="tx1"/>
                  </a:solidFill>
                </a:rPr>
                <a:t>: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14B4E4"/>
                  </a:solidFill>
                </a:rPr>
                <a:t>de l’ananas</a:t>
              </a:r>
              <a:endParaRPr lang="fr-FR" altLang="en-US" b="1">
                <a:solidFill>
                  <a:srgbClr val="DB5183"/>
                </a:solidFill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931863" y="3933825"/>
            <a:ext cx="6137275" cy="2187575"/>
          </a:xfrm>
          <a:prstGeom prst="rect">
            <a:avLst/>
          </a:prstGeom>
          <a:solidFill>
            <a:schemeClr val="bg1"/>
          </a:solidFill>
          <a:ln w="38100">
            <a:solidFill>
              <a:srgbClr val="C84E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74738" y="4060825"/>
            <a:ext cx="5140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would need to change to de l’?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47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 purée de tomates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salami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poulet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tomates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l’ananas 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5766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champignons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l’oignon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jambon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bacon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fromage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373188" y="4473575"/>
            <a:ext cx="30305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14B4E4"/>
                </a:solidFill>
              </a:rPr>
              <a:t>de l’ananas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14B4E4"/>
                </a:solidFill>
              </a:rPr>
              <a:t>de l’oignon</a:t>
            </a:r>
          </a:p>
        </p:txBody>
      </p:sp>
      <p:pic>
        <p:nvPicPr>
          <p:cNvPr id="12299" name="Picture 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9175" y="1476375"/>
            <a:ext cx="246697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3500" y="3208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4621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50434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850" y="1116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850" y="1808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163" y="2522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24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24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20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1" grpId="1"/>
      <p:bldP spid="12" grpId="0"/>
      <p:bldP spid="12" grpId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3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How to Say ‘Some’</a:t>
            </a:r>
            <a:endParaRPr lang="en-GB" dirty="0"/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820738" y="1420813"/>
            <a:ext cx="5884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special rules to follow when saying ‘some’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31863" y="1944688"/>
            <a:ext cx="5773737" cy="1763712"/>
            <a:chOff x="931334" y="1944717"/>
            <a:chExt cx="5774266" cy="1763679"/>
          </a:xfrm>
        </p:grpSpPr>
        <p:sp>
          <p:nvSpPr>
            <p:cNvPr id="8" name="Rectangle 7"/>
            <p:cNvSpPr/>
            <p:nvPr/>
          </p:nvSpPr>
          <p:spPr>
            <a:xfrm>
              <a:off x="931334" y="1944717"/>
              <a:ext cx="5774266" cy="176367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84E9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31" name="Rectangle 6"/>
            <p:cNvSpPr>
              <a:spLocks noChangeArrowheads="1"/>
            </p:cNvSpPr>
            <p:nvPr/>
          </p:nvSpPr>
          <p:spPr bwMode="auto">
            <a:xfrm>
              <a:off x="1075266" y="2054785"/>
              <a:ext cx="4978401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the word is plural (masculine or feminine), such as </a:t>
              </a:r>
              <a:r>
                <a:rPr lang="en-GB" altLang="en-US">
                  <a:solidFill>
                    <a:srgbClr val="DB5183"/>
                  </a:solidFill>
                </a:rPr>
                <a:t>les tomates </a:t>
              </a:r>
              <a:r>
                <a:rPr lang="en-GB" altLang="en-US">
                  <a:solidFill>
                    <a:schemeClr val="tx1"/>
                  </a:solidFill>
                </a:rPr>
                <a:t>then the French for ‘some’ is </a:t>
              </a:r>
              <a:r>
                <a:rPr lang="en-GB" altLang="en-US" b="1">
                  <a:solidFill>
                    <a:schemeClr val="tx1"/>
                  </a:solidFill>
                </a:rPr>
                <a:t>des</a:t>
              </a:r>
              <a:r>
                <a:rPr lang="en-GB" altLang="en-US">
                  <a:solidFill>
                    <a:schemeClr val="tx1"/>
                  </a:solidFill>
                </a:rPr>
                <a:t>: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DB5183"/>
                  </a:solidFill>
                </a:rPr>
                <a:t>des tomates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931863" y="3933825"/>
            <a:ext cx="5773737" cy="2187575"/>
          </a:xfrm>
          <a:prstGeom prst="rect">
            <a:avLst/>
          </a:prstGeom>
          <a:solidFill>
            <a:schemeClr val="bg1"/>
          </a:solidFill>
          <a:ln w="38100">
            <a:solidFill>
              <a:srgbClr val="C84E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74738" y="4060825"/>
            <a:ext cx="5140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would need to change to des’?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47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 purée de tomates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salami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poulet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tomates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l’ananas 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576638" y="4559300"/>
            <a:ext cx="22606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les champignons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l’oignon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 jambon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bacon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le fromage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358900" y="4473575"/>
            <a:ext cx="3030538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DB5183"/>
                </a:solidFill>
              </a:rPr>
              <a:t>des tomates</a:t>
            </a:r>
            <a:br>
              <a:rPr lang="en-GB" altLang="en-US" b="1">
                <a:solidFill>
                  <a:srgbClr val="DB5183"/>
                </a:solidFill>
              </a:rPr>
            </a:br>
            <a:r>
              <a:rPr lang="en-GB" altLang="en-US" b="1">
                <a:solidFill>
                  <a:srgbClr val="14B4E4"/>
                </a:solidFill>
              </a:rPr>
              <a:t>des champignons</a:t>
            </a:r>
          </a:p>
        </p:txBody>
      </p:sp>
      <p:pic>
        <p:nvPicPr>
          <p:cNvPr id="13323" name="Picture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1638" y="3933825"/>
            <a:ext cx="3057525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3500" y="3208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46212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50434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0" y="1044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575" y="1654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700" y="2817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57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1" grpId="1"/>
      <p:bldP spid="12" grpId="0"/>
      <p:bldP spid="12" grpId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785"/>
          <a:stretch/>
        </p:blipFill>
        <p:spPr>
          <a:xfrm>
            <a:off x="457197" y="370287"/>
            <a:ext cx="8220075" cy="6022048"/>
          </a:xfrm>
          <a:prstGeom prst="roundRect">
            <a:avLst>
              <a:gd name="adj" fmla="val 2379"/>
            </a:avLst>
          </a:prstGeom>
        </p:spPr>
      </p:pic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57200" y="376238"/>
            <a:ext cx="8220075" cy="10636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fr-FR" altLang="en-US" sz="3200">
                <a:solidFill>
                  <a:schemeClr val="tx1"/>
                </a:solidFill>
              </a:rPr>
              <a:t>Qu'est-ce que vous désirez </a:t>
            </a:r>
            <a:br>
              <a:rPr lang="fr-FR" altLang="en-US" sz="3200">
                <a:solidFill>
                  <a:schemeClr val="tx1"/>
                </a:solidFill>
              </a:rPr>
            </a:br>
            <a:r>
              <a:rPr lang="fr-FR" altLang="en-US" sz="3200">
                <a:solidFill>
                  <a:schemeClr val="tx1"/>
                </a:solidFill>
              </a:rPr>
              <a:t>sur </a:t>
            </a:r>
            <a:r>
              <a:rPr lang="fr-FR" altLang="en-US" sz="3200">
                <a:solidFill>
                  <a:srgbClr val="DB5183"/>
                </a:solidFill>
              </a:rPr>
              <a:t>votre pizza </a:t>
            </a:r>
            <a:r>
              <a:rPr lang="fr-FR" altLang="en-US" sz="320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14340" name="Pair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1336675" y="1441450"/>
            <a:ext cx="2768600" cy="5016500"/>
            <a:chOff x="1336538" y="1441327"/>
            <a:chExt cx="2768599" cy="5016758"/>
          </a:xfrm>
        </p:grpSpPr>
        <p:sp>
          <p:nvSpPr>
            <p:cNvPr id="18" name="Rectangle 17"/>
            <p:cNvSpPr/>
            <p:nvPr/>
          </p:nvSpPr>
          <p:spPr>
            <a:xfrm>
              <a:off x="1336538" y="1498480"/>
              <a:ext cx="2768599" cy="4729406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55" name="Rectangle 18"/>
            <p:cNvSpPr>
              <a:spLocks noChangeArrowheads="1"/>
            </p:cNvSpPr>
            <p:nvPr/>
          </p:nvSpPr>
          <p:spPr bwMode="auto">
            <a:xfrm>
              <a:off x="1486544" y="1441327"/>
              <a:ext cx="2491593" cy="5016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la purée de tomates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salami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poulet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les tomates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l’ananas 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les champignons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l’oignon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jambon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bacon           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fromage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4254500" y="4468813"/>
            <a:ext cx="3521075" cy="176053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4405313" y="4913313"/>
            <a:ext cx="3219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Je voudrais de la purée de tomates, du jambon, de l’ananas et du fromage sur ma pizza.</a:t>
            </a:r>
          </a:p>
        </p:txBody>
      </p: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4241800" y="1498600"/>
            <a:ext cx="3548063" cy="2851150"/>
            <a:chOff x="4241800" y="1498523"/>
            <a:chExt cx="3547584" cy="2850467"/>
          </a:xfrm>
        </p:grpSpPr>
        <p:sp>
          <p:nvSpPr>
            <p:cNvPr id="17" name="Rectangle 16"/>
            <p:cNvSpPr/>
            <p:nvPr/>
          </p:nvSpPr>
          <p:spPr>
            <a:xfrm>
              <a:off x="4254498" y="1498523"/>
              <a:ext cx="3531711" cy="2850467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50" name="Picture 26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800" y="2098997"/>
              <a:ext cx="1408797" cy="1630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1" name="Picture 25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2588" y="1498600"/>
              <a:ext cx="1796796" cy="2290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2" name="Picture 2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7128" y="2829904"/>
              <a:ext cx="2235498" cy="1163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3" name="Picture 23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4353" y="3047267"/>
              <a:ext cx="1300276" cy="1151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8950" y="2338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6450" y="45894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1439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0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1013" y="5445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9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4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785"/>
          <a:stretch/>
        </p:blipFill>
        <p:spPr>
          <a:xfrm>
            <a:off x="457197" y="370287"/>
            <a:ext cx="8220075" cy="6022048"/>
          </a:xfrm>
          <a:prstGeom prst="roundRect">
            <a:avLst>
              <a:gd name="adj" fmla="val 2379"/>
            </a:avLst>
          </a:prstGeom>
        </p:spPr>
      </p:pic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376238"/>
            <a:ext cx="8220075" cy="10636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fr-FR" altLang="en-US" sz="3200">
                <a:solidFill>
                  <a:schemeClr val="tx1"/>
                </a:solidFill>
              </a:rPr>
              <a:t>Qu'est-ce que vous désirez </a:t>
            </a:r>
            <a:br>
              <a:rPr lang="fr-FR" altLang="en-US" sz="3200">
                <a:solidFill>
                  <a:schemeClr val="tx1"/>
                </a:solidFill>
              </a:rPr>
            </a:br>
            <a:r>
              <a:rPr lang="fr-FR" altLang="en-US" sz="3200">
                <a:solidFill>
                  <a:schemeClr val="tx1"/>
                </a:solidFill>
              </a:rPr>
              <a:t>sur </a:t>
            </a:r>
            <a:r>
              <a:rPr lang="fr-FR" altLang="en-US" sz="3200">
                <a:solidFill>
                  <a:srgbClr val="DB5183"/>
                </a:solidFill>
              </a:rPr>
              <a:t>votre pizza </a:t>
            </a:r>
            <a:r>
              <a:rPr lang="fr-FR" altLang="en-US" sz="320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15364" name="Pair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1336675" y="1441450"/>
            <a:ext cx="2768600" cy="5016500"/>
            <a:chOff x="1336538" y="1441327"/>
            <a:chExt cx="2768599" cy="5016758"/>
          </a:xfrm>
        </p:grpSpPr>
        <p:sp>
          <p:nvSpPr>
            <p:cNvPr id="18" name="Rectangle 17"/>
            <p:cNvSpPr/>
            <p:nvPr/>
          </p:nvSpPr>
          <p:spPr>
            <a:xfrm>
              <a:off x="1336538" y="1498480"/>
              <a:ext cx="2768599" cy="4729406"/>
            </a:xfrm>
            <a:prstGeom prst="rect">
              <a:avLst/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72" name="Rectangle 18"/>
            <p:cNvSpPr>
              <a:spLocks noChangeArrowheads="1"/>
            </p:cNvSpPr>
            <p:nvPr/>
          </p:nvSpPr>
          <p:spPr bwMode="auto">
            <a:xfrm>
              <a:off x="1486544" y="1441327"/>
              <a:ext cx="2491593" cy="5016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la purée de tomates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salami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poulet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les tomates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l’ananas 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les champignons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l’oignon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jambon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bacon            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le fromage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4254500" y="4468813"/>
            <a:ext cx="3521075" cy="176053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4405313" y="4757738"/>
            <a:ext cx="3219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Je voudrais  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sur ma pizza.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54500" y="1498600"/>
            <a:ext cx="3532188" cy="285115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9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25" y="1619250"/>
            <a:ext cx="258762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4567238" y="5441950"/>
            <a:ext cx="2892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8925"/>
            <a:ext cx="8220075" cy="15954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dirty="0"/>
              <a:t>Qu'est-ce que vous désirez </a:t>
            </a:r>
            <a:br>
              <a:rPr lang="fr-FR" dirty="0"/>
            </a:br>
            <a:r>
              <a:rPr lang="fr-FR" dirty="0"/>
              <a:t>sur </a:t>
            </a:r>
            <a:r>
              <a:rPr lang="fr-FR" dirty="0">
                <a:solidFill>
                  <a:srgbClr val="DB5183"/>
                </a:solidFill>
              </a:rPr>
              <a:t>votre pizza </a:t>
            </a:r>
            <a:r>
              <a:rPr lang="fr-FR" dirty="0"/>
              <a:t>?</a:t>
            </a:r>
            <a:endParaRPr lang="en-GB" dirty="0"/>
          </a:p>
        </p:txBody>
      </p:sp>
      <p:pic>
        <p:nvPicPr>
          <p:cNvPr id="16387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42938" y="2122488"/>
            <a:ext cx="506412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With your partner, take it in turns to make up a pizza. One person asks: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Qu'est-ce que vous désirez sur </a:t>
            </a:r>
            <a:r>
              <a:rPr lang="en-GB" altLang="en-US">
                <a:solidFill>
                  <a:srgbClr val="DB5183"/>
                </a:solidFill>
              </a:rPr>
              <a:t>votre pizza </a:t>
            </a:r>
            <a:r>
              <a:rPr lang="en-GB" altLang="en-US">
                <a:solidFill>
                  <a:schemeClr val="tx1"/>
                </a:solidFill>
              </a:rPr>
              <a:t>?</a:t>
            </a:r>
            <a:endParaRPr lang="en-GB" altLang="en-US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other answers, using this model sentence: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Je voudrais </a:t>
            </a:r>
            <a:r>
              <a:rPr lang="en-GB" altLang="en-US" u="sng">
                <a:solidFill>
                  <a:schemeClr val="tx1"/>
                </a:solidFill>
              </a:rPr>
              <a:t>                      </a:t>
            </a:r>
            <a:r>
              <a:rPr lang="en-GB" altLang="en-US">
                <a:solidFill>
                  <a:schemeClr val="tx1"/>
                </a:solidFill>
              </a:rPr>
              <a:t> sur </a:t>
            </a:r>
            <a:r>
              <a:rPr lang="en-GB" altLang="en-US">
                <a:solidFill>
                  <a:srgbClr val="DB5183"/>
                </a:solidFill>
              </a:rPr>
              <a:t>ma pizza.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Then the first person puts the correct pizza topping card on the pizza.</a:t>
            </a:r>
          </a:p>
        </p:txBody>
      </p:sp>
      <p:sp>
        <p:nvSpPr>
          <p:cNvPr id="6" name="Rectangle 5"/>
          <p:cNvSpPr/>
          <p:nvPr/>
        </p:nvSpPr>
        <p:spPr>
          <a:xfrm>
            <a:off x="5900738" y="2308225"/>
            <a:ext cx="2590800" cy="2903538"/>
          </a:xfrm>
          <a:prstGeom prst="rect">
            <a:avLst/>
          </a:prstGeom>
          <a:solidFill>
            <a:srgbClr val="B39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3925" y="2460625"/>
            <a:ext cx="1819275" cy="2573338"/>
          </a:xfrm>
          <a:prstGeom prst="rect">
            <a:avLst/>
          </a:prstGeom>
          <a:effectLst>
            <a:outerShdw blurRad="50800" dist="50800" dir="8400000" sx="98000" sy="98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4950" y="2460625"/>
            <a:ext cx="1819275" cy="2573338"/>
          </a:xfrm>
          <a:prstGeom prst="rect">
            <a:avLst/>
          </a:prstGeom>
          <a:effectLst>
            <a:outerShdw blurRad="50800" dist="50800" dir="8400000" sx="98000" sy="98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1439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663" y="30162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4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572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Allez</a:t>
            </a:r>
            <a:r>
              <a:rPr lang="en-GB" dirty="0"/>
              <a:t>-y !</a:t>
            </a:r>
          </a:p>
        </p:txBody>
      </p:sp>
      <p:sp>
        <p:nvSpPr>
          <p:cNvPr id="4" name="Rectangle 3"/>
          <p:cNvSpPr/>
          <p:nvPr/>
        </p:nvSpPr>
        <p:spPr>
          <a:xfrm>
            <a:off x="1216025" y="1736725"/>
            <a:ext cx="7213600" cy="3997325"/>
          </a:xfrm>
          <a:prstGeom prst="rect">
            <a:avLst/>
          </a:prstGeom>
          <a:solidFill>
            <a:srgbClr val="B390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3863" y="1905000"/>
            <a:ext cx="3995737" cy="3819525"/>
          </a:xfrm>
          <a:prstGeom prst="rect">
            <a:avLst/>
          </a:prstGeom>
          <a:effectLst>
            <a:outerShdw blurRad="50800" dist="50800" dir="8400000" sx="99000" sy="99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50" y="1905000"/>
            <a:ext cx="2619375" cy="3705225"/>
          </a:xfrm>
          <a:prstGeom prst="rect">
            <a:avLst/>
          </a:prstGeom>
          <a:effectLst>
            <a:outerShdw blurRad="50800" dist="50800" dir="8400000" sx="99000" sy="99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use the correct French form for ‘some’.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use the correct French form for ‘some’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use the correct French form for ‘some’ to describe which pizza I would like.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#Lesson Presentation Template French" id="{609B177D-BFFE-44CC-95C5-FD4D6D95FAF7}" vid="{BCF6E78E-DA12-489E-8F83-ECFBA01AFF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579</Words>
  <Application>Microsoft Office PowerPoint</Application>
  <PresentationFormat>On-screen Show (4:3)</PresentationFormat>
  <Paragraphs>127</Paragraphs>
  <Slides>14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Sassoon Infant Rg</vt:lpstr>
      <vt:lpstr>Times New Roman</vt:lpstr>
      <vt:lpstr>Twinkl</vt:lpstr>
      <vt:lpstr>Twinkl SemiBold</vt:lpstr>
      <vt:lpstr>Tuffy</vt:lpstr>
      <vt:lpstr>Calibri</vt:lpstr>
      <vt:lpstr>Arial</vt:lpstr>
      <vt:lpstr>Office Theme</vt:lpstr>
      <vt:lpstr>French</vt:lpstr>
      <vt:lpstr>PowerPoint Presentation</vt:lpstr>
      <vt:lpstr>PowerPoint Presentation</vt:lpstr>
      <vt:lpstr>Qu'est-ce que vous désirez  sur votre pizza ?</vt:lpstr>
      <vt:lpstr>How to Say ‘Some’</vt:lpstr>
      <vt:lpstr>How to Say ‘Some’</vt:lpstr>
      <vt:lpstr>How to Say ‘Some’</vt:lpstr>
      <vt:lpstr>How to Say ‘Some’</vt:lpstr>
      <vt:lpstr>Qu'est-ce que vous désirez  sur votre pizza ?</vt:lpstr>
      <vt:lpstr>Qu'est-ce que vous désirez  sur votre pizza ?</vt:lpstr>
      <vt:lpstr>Qu'est-ce que vous désirez  sur votre pizza ?</vt:lpstr>
      <vt:lpstr>Allez-y 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Laurel Wilkinson</cp:lastModifiedBy>
  <cp:revision>25</cp:revision>
  <dcterms:created xsi:type="dcterms:W3CDTF">2017-11-15T14:21:54Z</dcterms:created>
  <dcterms:modified xsi:type="dcterms:W3CDTF">2018-12-19T17:22:46Z</dcterms:modified>
</cp:coreProperties>
</file>