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94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8" r:id="rId14"/>
    <p:sldId id="319" r:id="rId15"/>
    <p:sldId id="320" r:id="rId16"/>
    <p:sldId id="295" r:id="rId17"/>
    <p:sldId id="297" r:id="rId18"/>
    <p:sldId id="298" r:id="rId19"/>
    <p:sldId id="299" r:id="rId20"/>
    <p:sldId id="300" r:id="rId21"/>
    <p:sldId id="301" r:id="rId22"/>
    <p:sldId id="321" r:id="rId23"/>
    <p:sldId id="306" r:id="rId24"/>
    <p:sldId id="296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Heinemann Roman" panose="02000503000000020004" pitchFamily="50" charset="0"/>
      <p:regular r:id="rId32"/>
    </p:embeddedFont>
    <p:embeddedFont>
      <p:font typeface="Numberlings" pitchFamily="2" charset="0"/>
      <p:regular r:id="rId33"/>
    </p:embeddedFont>
    <p:embeddedFont>
      <p:font typeface="Twinkl" pitchFamily="2" charset="0"/>
      <p:regular r:id="rId34"/>
      <p:bold r:id="rId35"/>
    </p:embeddedFont>
    <p:embeddedFont>
      <p:font typeface="VAG Rounded" pitchFamily="50" charset="0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3A7A"/>
    <a:srgbClr val="E91D25"/>
    <a:srgbClr val="9C63A9"/>
    <a:srgbClr val="3E95B3"/>
    <a:srgbClr val="E08D25"/>
    <a:srgbClr val="E74483"/>
    <a:srgbClr val="036169"/>
    <a:srgbClr val="E3C321"/>
    <a:srgbClr val="6CBE45"/>
    <a:srgbClr val="90C9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314" y="102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40073" y="699640"/>
            <a:ext cx="8069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Six has something special! </a:t>
            </a:r>
            <a:b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</a:br>
            <a:r>
              <a:rPr lang="en-GB" sz="2400" dirty="0"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remember what it is?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1238010" y="1776858"/>
            <a:ext cx="995025" cy="43191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9121" y="2490951"/>
            <a:ext cx="2737895" cy="2737895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464038" y="3183624"/>
            <a:ext cx="2676525" cy="1352550"/>
          </a:xfrm>
          <a:prstGeom prst="wedgeRoundRectCallout">
            <a:avLst>
              <a:gd name="adj1" fmla="val -65403"/>
              <a:gd name="adj2" fmla="val -50054"/>
              <a:gd name="adj3" fmla="val 16667"/>
            </a:avLst>
          </a:prstGeom>
          <a:solidFill>
            <a:schemeClr val="bg1"/>
          </a:solidFill>
          <a:ln w="38100">
            <a:solidFill>
              <a:srgbClr val="463A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What can we see on the dice? 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243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3.61111E-6 -1.48148E-6 L -0.38837 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27" y="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in_the_mix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40073" y="699640"/>
            <a:ext cx="8069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One looked at the dice.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0282" y="1284415"/>
            <a:ext cx="5566978" cy="3131425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084793" y="1814677"/>
            <a:ext cx="4908324" cy="1352550"/>
          </a:xfrm>
          <a:prstGeom prst="wedgeRoundRectCallout">
            <a:avLst>
              <a:gd name="adj1" fmla="val -59998"/>
              <a:gd name="adj2" fmla="val 3270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Which pattern shows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the dice? How do you know?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6841" y="4274259"/>
            <a:ext cx="2061620" cy="20616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4684" y="4274259"/>
            <a:ext cx="2061620" cy="20616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32585" y="4274259"/>
            <a:ext cx="2061620" cy="2061620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</p:spTree>
    <p:extLst>
      <p:ext uri="{BB962C8B-B14F-4D97-AF65-F5344CB8AC3E}">
        <p14:creationId xmlns:p14="http://schemas.microsoft.com/office/powerpoint/2010/main" val="230268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4" grpId="0" animBg="1"/>
      <p:bldP spid="1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84226" y="1515697"/>
            <a:ext cx="7802079" cy="4388669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252218" y="988905"/>
            <a:ext cx="4908324" cy="1352550"/>
          </a:xfrm>
          <a:prstGeom prst="wedgeRoundRectCallout">
            <a:avLst>
              <a:gd name="adj1" fmla="val -54488"/>
              <a:gd name="adj2" fmla="val 403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 It is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1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  <a:b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count the dots on the dice to check?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3838" y="2643351"/>
            <a:ext cx="2959119" cy="295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16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1_One_05_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54983 0.006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00" y="32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40073" y="699640"/>
            <a:ext cx="8069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Two looked at the dice.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814677"/>
            <a:ext cx="4908324" cy="1352550"/>
          </a:xfrm>
          <a:prstGeom prst="wedgeRoundRectCallout">
            <a:avLst>
              <a:gd name="adj1" fmla="val -59998"/>
              <a:gd name="adj2" fmla="val 32704"/>
              <a:gd name="adj3" fmla="val 16667"/>
            </a:avLst>
          </a:prstGeom>
          <a:solidFill>
            <a:schemeClr val="bg1"/>
          </a:solidFill>
          <a:ln w="3810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Which pattern shows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the dice? Can you count the dots to check?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4684" y="4274259"/>
            <a:ext cx="2061620" cy="2061620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06219" y="343214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5204"/>
          <a:stretch/>
        </p:blipFill>
        <p:spPr>
          <a:xfrm>
            <a:off x="-1514399" y="1198040"/>
            <a:ext cx="4042446" cy="35093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77224" y="4274258"/>
            <a:ext cx="2061621" cy="20616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38845" y="4274259"/>
            <a:ext cx="2044645" cy="2044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793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4" grpId="0" animBg="1"/>
      <p:bldP spid="1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87824" y="1008379"/>
            <a:ext cx="4908324" cy="1352550"/>
          </a:xfrm>
          <a:prstGeom prst="wedgeRoundRectCallout">
            <a:avLst>
              <a:gd name="adj1" fmla="val -54488"/>
              <a:gd name="adj2" fmla="val 45082"/>
              <a:gd name="adj3" fmla="val 16667"/>
            </a:avLst>
          </a:prstGeom>
          <a:solidFill>
            <a:schemeClr val="bg1"/>
          </a:solidFill>
          <a:ln w="3810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 It is</a:t>
            </a:r>
            <a:r>
              <a:rPr lang="en-GB" sz="28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 2</a:t>
            </a:r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  <a:b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do </a:t>
            </a:r>
            <a:r>
              <a:rPr lang="en-GB" sz="28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claps?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2453" y="1684654"/>
            <a:ext cx="7503075" cy="42204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2697935"/>
            <a:ext cx="3088559" cy="30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740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2_Two_05_Tw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0.5585 -0.0023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34" y="-11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40073" y="699640"/>
            <a:ext cx="8069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Three looked at the dice.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814677"/>
            <a:ext cx="4908324" cy="1352550"/>
          </a:xfrm>
          <a:prstGeom prst="wedgeRoundRectCallout">
            <a:avLst>
              <a:gd name="adj1" fmla="val -59998"/>
              <a:gd name="adj2" fmla="val 3270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Which pattern shows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the dice? Can you count the dots to check?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4684" y="4274259"/>
            <a:ext cx="2061620" cy="2061620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06219" y="343214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77224" y="4274258"/>
            <a:ext cx="2061621" cy="20616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38845" y="4274259"/>
            <a:ext cx="2044645" cy="20446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110"/>
          <a:stretch/>
        </p:blipFill>
        <p:spPr>
          <a:xfrm>
            <a:off x="-2551407" y="1164722"/>
            <a:ext cx="4922333" cy="4473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4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2774172" y="1164722"/>
            <a:ext cx="5622191" cy="1352550"/>
          </a:xfrm>
          <a:prstGeom prst="wedgeRoundRectCallout">
            <a:avLst>
              <a:gd name="adj1" fmla="val -56650"/>
              <a:gd name="adj2" fmla="val 4463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 It is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  <a:b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show me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your fingers?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4772" y="2814577"/>
            <a:ext cx="3144355" cy="31443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1407" y="1164722"/>
            <a:ext cx="7953303" cy="4473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248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3_Three_05_Thre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-0.59757 -0.0087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78" y="-44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78946B-FCD9-4F7A-8BAF-436B8E1C31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8" r="41042"/>
          <a:stretch/>
        </p:blipFill>
        <p:spPr>
          <a:xfrm>
            <a:off x="539005" y="1226657"/>
            <a:ext cx="1771166" cy="51435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40073" y="699640"/>
            <a:ext cx="8069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Four looked at the dice.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814677"/>
            <a:ext cx="4908324" cy="1352550"/>
          </a:xfrm>
          <a:prstGeom prst="wedgeRoundRectCallout">
            <a:avLst>
              <a:gd name="adj1" fmla="val -59998"/>
              <a:gd name="adj2" fmla="val 32704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Which pattern shows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the dice? How can you work it out?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06219" y="343214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5409" y="4274259"/>
            <a:ext cx="2061620" cy="20616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37029" y="4274259"/>
            <a:ext cx="2061620" cy="20616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8649" y="4274259"/>
            <a:ext cx="2061620" cy="2061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884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4" grpId="0" animBg="1"/>
      <p:bldP spid="1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126226"/>
            <a:ext cx="4908324" cy="1352550"/>
          </a:xfrm>
          <a:prstGeom prst="wedgeRoundRectCallout">
            <a:avLst>
              <a:gd name="adj1" fmla="val -59176"/>
              <a:gd name="adj2" fmla="val 41652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 It is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  <a:b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did you know?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793" y="2666037"/>
            <a:ext cx="3481583" cy="348158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BF02C8E-2F5B-43C8-969C-270A1DB42CE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8" r="41042"/>
          <a:stretch/>
        </p:blipFill>
        <p:spPr>
          <a:xfrm>
            <a:off x="539005" y="1226657"/>
            <a:ext cx="177116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8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4_Four_05_Fou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-0.59132 -0.0050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66" y="-25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40073" y="699640"/>
            <a:ext cx="8069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Five looked at the dice.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814677"/>
            <a:ext cx="4908324" cy="1352550"/>
          </a:xfrm>
          <a:prstGeom prst="wedgeRoundRectCallout">
            <a:avLst>
              <a:gd name="adj1" fmla="val -56984"/>
              <a:gd name="adj2" fmla="val -15018"/>
              <a:gd name="adj3" fmla="val 16667"/>
            </a:avLst>
          </a:prstGeom>
          <a:solidFill>
            <a:schemeClr val="bg1"/>
          </a:solidFill>
          <a:ln w="38100">
            <a:solidFill>
              <a:srgbClr val="3E95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Which pattern shows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5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the dice? Can you show me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5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your fingers? 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3E95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06219" y="343214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3E95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37029" y="4274259"/>
            <a:ext cx="2061620" cy="20616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5409" y="4267879"/>
            <a:ext cx="2061620" cy="20616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8649" y="4267879"/>
            <a:ext cx="2061620" cy="20616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41"/>
          <a:stretch/>
        </p:blipFill>
        <p:spPr>
          <a:xfrm>
            <a:off x="-3203387" y="1280463"/>
            <a:ext cx="613185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477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009909"/>
            <a:ext cx="4908324" cy="1352550"/>
          </a:xfrm>
          <a:prstGeom prst="wedgeRoundRectCallout">
            <a:avLst>
              <a:gd name="adj1" fmla="val -58080"/>
              <a:gd name="adj2" fmla="val 33698"/>
              <a:gd name="adj3" fmla="val 16667"/>
            </a:avLst>
          </a:prstGeom>
          <a:solidFill>
            <a:schemeClr val="bg1"/>
          </a:solidFill>
          <a:ln w="38100">
            <a:solidFill>
              <a:srgbClr val="3E95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 It is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5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 Can you give your partner a high five?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0753" y="2586423"/>
            <a:ext cx="3609623" cy="36096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41"/>
          <a:stretch/>
        </p:blipFill>
        <p:spPr>
          <a:xfrm>
            <a:off x="-3203387" y="1280463"/>
            <a:ext cx="613185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93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5_Five_05_Fiv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-0.60764 -0.0111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2" y="-5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40073" y="699640"/>
            <a:ext cx="8069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Six looked at the dice.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814677"/>
            <a:ext cx="4908324" cy="1352550"/>
          </a:xfrm>
          <a:prstGeom prst="wedgeRoundRectCallout">
            <a:avLst>
              <a:gd name="adj1" fmla="val -56984"/>
              <a:gd name="adj2" fmla="val -15018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Which pattern shows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6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the dice? Can you tell a partner how you know it is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6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06219" y="343214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37029" y="4274259"/>
            <a:ext cx="2061620" cy="20616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8649" y="4267879"/>
            <a:ext cx="2061620" cy="20616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5409" y="4267879"/>
            <a:ext cx="2061620" cy="20616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09" r="41301"/>
          <a:stretch/>
        </p:blipFill>
        <p:spPr>
          <a:xfrm>
            <a:off x="0" y="1209305"/>
            <a:ext cx="217540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435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4" grpId="0" animBg="1"/>
      <p:bldP spid="1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009909"/>
            <a:ext cx="4908324" cy="1352550"/>
          </a:xfrm>
          <a:prstGeom prst="wedgeRoundRectCallout">
            <a:avLst>
              <a:gd name="adj1" fmla="val -56162"/>
              <a:gd name="adj2" fmla="val 35686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 It is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6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  <a:b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count to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6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495" y="2648333"/>
            <a:ext cx="3485803" cy="34858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09" r="41301"/>
          <a:stretch/>
        </p:blipFill>
        <p:spPr>
          <a:xfrm>
            <a:off x="195517" y="806017"/>
            <a:ext cx="2345977" cy="554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04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05_Six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-0.59862 -0.0115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31" y="-57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2466227" y="1680881"/>
            <a:ext cx="5622191" cy="681577"/>
          </a:xfrm>
          <a:prstGeom prst="wedgeRoundRectCallout">
            <a:avLst>
              <a:gd name="adj1" fmla="val -56162"/>
              <a:gd name="adj2" fmla="val 35686"/>
              <a:gd name="adj3" fmla="val 16667"/>
            </a:avLst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What do you notice about the dots on the dice?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09" r="41301"/>
          <a:stretch/>
        </p:blipFill>
        <p:spPr>
          <a:xfrm>
            <a:off x="195518" y="1222859"/>
            <a:ext cx="2169676" cy="51299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0073" y="699640"/>
            <a:ext cx="8069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800" dirty="0">
                <a:latin typeface="VAG Rounded" pitchFamily="50" charset="0"/>
                <a:ea typeface="Roboto"/>
                <a:cs typeface="Roboto"/>
                <a:sym typeface="Roboto"/>
              </a:rPr>
              <a:t>Can you use the dice to help you count to </a:t>
            </a:r>
            <a:r>
              <a:rPr lang="en-GB" sz="2800" b="1" dirty="0">
                <a:latin typeface="Numberlings" pitchFamily="2" charset="0"/>
                <a:ea typeface="Roboto"/>
                <a:cs typeface="Roboto"/>
                <a:sym typeface="Roboto"/>
              </a:rPr>
              <a:t>6</a:t>
            </a:r>
            <a:r>
              <a:rPr lang="en-GB" sz="2800" dirty="0">
                <a:latin typeface="VAG Rounded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18740" y="2979242"/>
            <a:ext cx="1238571" cy="12385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3428" y="2979242"/>
            <a:ext cx="1238571" cy="12385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09164" y="2979242"/>
            <a:ext cx="1238571" cy="12385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32022" y="4217813"/>
            <a:ext cx="1238571" cy="12385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3429" y="4217813"/>
            <a:ext cx="1238571" cy="12385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22000" y="4217813"/>
            <a:ext cx="1238571" cy="123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2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341337" y="1045636"/>
            <a:ext cx="4000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400" dirty="0">
                <a:latin typeface="VAG Rounded" pitchFamily="50" charset="0"/>
                <a:ea typeface="Roboto"/>
                <a:cs typeface="Roboto"/>
                <a:sym typeface="Roboto"/>
              </a:rPr>
              <a:t>Let’s dance!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751250" y="3581199"/>
            <a:ext cx="752650" cy="9635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1971396" y="3246293"/>
            <a:ext cx="745941" cy="12984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3308036" y="2834024"/>
            <a:ext cx="675782" cy="1815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4574518" y="2326942"/>
            <a:ext cx="686761" cy="24559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5901588" y="2218957"/>
            <a:ext cx="1167595" cy="25734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7435272" y="1844166"/>
            <a:ext cx="701152" cy="3043518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4231959" y="561974"/>
            <a:ext cx="2676525" cy="1352550"/>
          </a:xfrm>
          <a:prstGeom prst="wedgeRoundRectCallout">
            <a:avLst>
              <a:gd name="adj1" fmla="val 58882"/>
              <a:gd name="adj2" fmla="val 35036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Choose an action for each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751250" y="4856394"/>
            <a:ext cx="7827974" cy="1352550"/>
          </a:xfrm>
          <a:prstGeom prst="wedgeRoundRectCallout">
            <a:avLst>
              <a:gd name="adj1" fmla="val 49754"/>
              <a:gd name="adj2" fmla="val 34042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Decide on a dance move for each of the </a:t>
            </a:r>
            <a:r>
              <a:rPr lang="en-GB" sz="1400" dirty="0" err="1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Numberblocks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 It could be</a:t>
            </a:r>
            <a:r>
              <a:rPr lang="en-GB" sz="1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 1 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hop, </a:t>
            </a:r>
            <a:r>
              <a:rPr lang="en-GB" sz="1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jumps, </a:t>
            </a:r>
            <a:r>
              <a:rPr lang="en-GB" sz="1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turns, </a:t>
            </a:r>
            <a:r>
              <a:rPr lang="en-GB" sz="1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claps, </a:t>
            </a:r>
            <a:r>
              <a:rPr lang="en-GB" sz="1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5 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wiggles and </a:t>
            </a:r>
            <a:r>
              <a:rPr lang="en-GB" sz="1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6 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taps on your head. Roll the dice, choose the </a:t>
            </a:r>
            <a:r>
              <a:rPr lang="en-GB" sz="1400" dirty="0" err="1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and perform the dance moves that you chose. </a:t>
            </a:r>
            <a:b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endParaRPr lang="en-GB" sz="1400" dirty="0">
              <a:solidFill>
                <a:schemeClr val="tx1"/>
              </a:solidFill>
              <a:latin typeface="Heinemann Roman" panose="02000503000000020004" pitchFamily="50" charset="0"/>
              <a:ea typeface="Roboto"/>
              <a:cs typeface="Roboto"/>
              <a:sym typeface="Roboto"/>
            </a:endParaRPr>
          </a:p>
          <a:p>
            <a:pPr lvl="0" algn="ctr"/>
            <a:r>
              <a:rPr lang="en-GB" sz="1600" b="1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Remember to count your moves! </a:t>
            </a:r>
          </a:p>
        </p:txBody>
      </p:sp>
    </p:spTree>
    <p:extLst>
      <p:ext uri="{BB962C8B-B14F-4D97-AF65-F5344CB8AC3E}">
        <p14:creationId xmlns:p14="http://schemas.microsoft.com/office/powerpoint/2010/main" val="1853572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Rhymes_skips_trick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5864619" y="4807851"/>
            <a:ext cx="1079106" cy="1381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514254" y="2454288"/>
            <a:ext cx="969982" cy="1688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1527570" y="586812"/>
            <a:ext cx="820382" cy="2204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6578829" y="383893"/>
            <a:ext cx="729791" cy="260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1731331" y="3298532"/>
            <a:ext cx="1364294" cy="3007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7458559" y="2153048"/>
            <a:ext cx="832980" cy="361574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834497" y="4802040"/>
            <a:ext cx="1098798" cy="1098798"/>
            <a:chOff x="3709292" y="4802040"/>
            <a:chExt cx="1098798" cy="1098798"/>
          </a:xfrm>
        </p:grpSpPr>
        <p:sp>
          <p:nvSpPr>
            <p:cNvPr id="10" name="Oval 9"/>
            <p:cNvSpPr/>
            <p:nvPr/>
          </p:nvSpPr>
          <p:spPr>
            <a:xfrm>
              <a:off x="3709292" y="4802040"/>
              <a:ext cx="1098798" cy="109879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/>
            <p:cNvSpPr/>
            <p:nvPr/>
          </p:nvSpPr>
          <p:spPr>
            <a:xfrm rot="5400000">
              <a:off x="4068603" y="5146708"/>
              <a:ext cx="474975" cy="409461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95094" y="6447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Roll the dice.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Whose turn is it to dance?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Click on the correct </a:t>
            </a:r>
            <a:r>
              <a:rPr lang="en-GB" dirty="0" err="1">
                <a:latin typeface="VAG Rounded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2625003" y="2302014"/>
            <a:ext cx="2768994" cy="662389"/>
          </a:xfrm>
          <a:prstGeom prst="wedgeRoundRectCallout">
            <a:avLst>
              <a:gd name="adj1" fmla="val -43158"/>
              <a:gd name="adj2" fmla="val -8526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2164301" y="2739828"/>
            <a:ext cx="2768994" cy="662389"/>
          </a:xfrm>
          <a:prstGeom prst="wedgeRoundRectCallout">
            <a:avLst>
              <a:gd name="adj1" fmla="val -62228"/>
              <a:gd name="adj2" fmla="val 2750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3141440" y="3740529"/>
            <a:ext cx="2768994" cy="662389"/>
          </a:xfrm>
          <a:prstGeom prst="wedgeRoundRectCallout">
            <a:avLst>
              <a:gd name="adj1" fmla="val -51530"/>
              <a:gd name="adj2" fmla="val 9166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3373634" y="2572213"/>
            <a:ext cx="2768994" cy="662389"/>
          </a:xfrm>
          <a:prstGeom prst="wedgeRoundRectCallout">
            <a:avLst>
              <a:gd name="adj1" fmla="val 47073"/>
              <a:gd name="adj2" fmla="val -11248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3816805" y="3144761"/>
            <a:ext cx="2768994" cy="662389"/>
          </a:xfrm>
          <a:prstGeom prst="wedgeRoundRectCallout">
            <a:avLst>
              <a:gd name="adj1" fmla="val 65212"/>
              <a:gd name="adj2" fmla="val 2361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3969205" y="3297161"/>
            <a:ext cx="2768994" cy="662389"/>
          </a:xfrm>
          <a:prstGeom prst="wedgeRoundRectCallout">
            <a:avLst>
              <a:gd name="adj1" fmla="val 29399"/>
              <a:gd name="adj2" fmla="val 142217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my action?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33" y="4704073"/>
            <a:ext cx="1220987" cy="122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63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Lets_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26961 0.00764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72" y="370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5864619" y="4807851"/>
            <a:ext cx="1079106" cy="1381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7261164" y="2964403"/>
            <a:ext cx="969982" cy="1688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1527570" y="586812"/>
            <a:ext cx="820382" cy="2204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6578829" y="383893"/>
            <a:ext cx="729791" cy="260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1731331" y="3298532"/>
            <a:ext cx="1364294" cy="3007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639476" y="1999276"/>
            <a:ext cx="832980" cy="361574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834497" y="4802040"/>
            <a:ext cx="1098798" cy="1098798"/>
            <a:chOff x="3709292" y="4802040"/>
            <a:chExt cx="1098798" cy="1098798"/>
          </a:xfrm>
        </p:grpSpPr>
        <p:sp>
          <p:nvSpPr>
            <p:cNvPr id="10" name="Oval 9"/>
            <p:cNvSpPr/>
            <p:nvPr/>
          </p:nvSpPr>
          <p:spPr>
            <a:xfrm>
              <a:off x="3709292" y="4802040"/>
              <a:ext cx="1098798" cy="109879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/>
            <p:cNvSpPr/>
            <p:nvPr/>
          </p:nvSpPr>
          <p:spPr>
            <a:xfrm rot="5400000">
              <a:off x="4068603" y="5146708"/>
              <a:ext cx="474975" cy="409461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95094" y="6447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Roll the dice.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Whose turn is it to dance?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Click on the correct </a:t>
            </a:r>
            <a:r>
              <a:rPr lang="en-GB" dirty="0" err="1">
                <a:latin typeface="VAG Rounded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2625003" y="2302014"/>
            <a:ext cx="2768994" cy="662389"/>
          </a:xfrm>
          <a:prstGeom prst="wedgeRoundRectCallout">
            <a:avLst>
              <a:gd name="adj1" fmla="val -43158"/>
              <a:gd name="adj2" fmla="val -8526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3767478" y="2739828"/>
            <a:ext cx="2768994" cy="662389"/>
          </a:xfrm>
          <a:prstGeom prst="wedgeRoundRectCallout">
            <a:avLst>
              <a:gd name="adj1" fmla="val 61122"/>
              <a:gd name="adj2" fmla="val 33592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my action?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3141440" y="3740529"/>
            <a:ext cx="2768994" cy="662389"/>
          </a:xfrm>
          <a:prstGeom prst="wedgeRoundRectCallout">
            <a:avLst>
              <a:gd name="adj1" fmla="val -51530"/>
              <a:gd name="adj2" fmla="val 9166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3373634" y="2572213"/>
            <a:ext cx="2768994" cy="662389"/>
          </a:xfrm>
          <a:prstGeom prst="wedgeRoundRectCallout">
            <a:avLst>
              <a:gd name="adj1" fmla="val 47073"/>
              <a:gd name="adj2" fmla="val -11248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2483845" y="2747732"/>
            <a:ext cx="2768994" cy="662389"/>
          </a:xfrm>
          <a:prstGeom prst="wedgeRoundRectCallout">
            <a:avLst>
              <a:gd name="adj1" fmla="val -65908"/>
              <a:gd name="adj2" fmla="val -23078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3969205" y="3297161"/>
            <a:ext cx="2768994" cy="662389"/>
          </a:xfrm>
          <a:prstGeom prst="wedgeRoundRectCallout">
            <a:avLst>
              <a:gd name="adj1" fmla="val 29399"/>
              <a:gd name="adj2" fmla="val 14221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886" y="4704686"/>
            <a:ext cx="1220374" cy="122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3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Lets_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26892 0.0013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38" y="6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"/>
                            </p:stCondLst>
                            <p:childTnLst>
                              <p:par>
                                <p:cTn id="63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1030804" y="1036186"/>
            <a:ext cx="1079106" cy="1381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514254" y="2454288"/>
            <a:ext cx="969982" cy="1688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6201120" y="4032695"/>
            <a:ext cx="820382" cy="2204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6578829" y="383893"/>
            <a:ext cx="729791" cy="260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1731331" y="3298532"/>
            <a:ext cx="1364294" cy="3007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7458559" y="2153048"/>
            <a:ext cx="832980" cy="361574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834497" y="4802040"/>
            <a:ext cx="1098798" cy="1098798"/>
            <a:chOff x="3709292" y="4802040"/>
            <a:chExt cx="1098798" cy="1098798"/>
          </a:xfrm>
        </p:grpSpPr>
        <p:sp>
          <p:nvSpPr>
            <p:cNvPr id="10" name="Oval 9"/>
            <p:cNvSpPr/>
            <p:nvPr/>
          </p:nvSpPr>
          <p:spPr>
            <a:xfrm>
              <a:off x="3709292" y="4802040"/>
              <a:ext cx="1098798" cy="109879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/>
            <p:cNvSpPr/>
            <p:nvPr/>
          </p:nvSpPr>
          <p:spPr>
            <a:xfrm rot="5400000">
              <a:off x="4068603" y="5146708"/>
              <a:ext cx="474975" cy="409461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95094" y="6447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Roll the dice.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Whose turn is it to dance?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Click on the correct </a:t>
            </a:r>
            <a:r>
              <a:rPr lang="en-GB" dirty="0" err="1">
                <a:latin typeface="VAG Rounded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3304391" y="3620478"/>
            <a:ext cx="2768994" cy="662389"/>
          </a:xfrm>
          <a:prstGeom prst="wedgeRoundRectCallout">
            <a:avLst>
              <a:gd name="adj1" fmla="val 41827"/>
              <a:gd name="adj2" fmla="val 99471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2164301" y="2739828"/>
            <a:ext cx="2768994" cy="662389"/>
          </a:xfrm>
          <a:prstGeom prst="wedgeRoundRectCallout">
            <a:avLst>
              <a:gd name="adj1" fmla="val -62228"/>
              <a:gd name="adj2" fmla="val 2750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3141440" y="3740529"/>
            <a:ext cx="2768994" cy="662389"/>
          </a:xfrm>
          <a:prstGeom prst="wedgeRoundRectCallout">
            <a:avLst>
              <a:gd name="adj1" fmla="val -51530"/>
              <a:gd name="adj2" fmla="val 9166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3373634" y="2572213"/>
            <a:ext cx="2768994" cy="662389"/>
          </a:xfrm>
          <a:prstGeom prst="wedgeRoundRectCallout">
            <a:avLst>
              <a:gd name="adj1" fmla="val 47073"/>
              <a:gd name="adj2" fmla="val -112487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my action?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3816805" y="3144761"/>
            <a:ext cx="2768994" cy="662389"/>
          </a:xfrm>
          <a:prstGeom prst="wedgeRoundRectCallout">
            <a:avLst>
              <a:gd name="adj1" fmla="val 65212"/>
              <a:gd name="adj2" fmla="val 2361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273538" y="2315731"/>
            <a:ext cx="2768994" cy="662389"/>
          </a:xfrm>
          <a:prstGeom prst="wedgeRoundRectCallout">
            <a:avLst>
              <a:gd name="adj1" fmla="val -56072"/>
              <a:gd name="adj2" fmla="val -42521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131" y="4719019"/>
            <a:ext cx="1192001" cy="1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184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Lets_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26736 0.0099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68" y="486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20" grpId="0" animBg="1"/>
      <p:bldP spid="20" grpId="1" animBg="1"/>
      <p:bldP spid="21" grpId="0" animBg="1"/>
      <p:bldP spid="21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5864619" y="4807851"/>
            <a:ext cx="1079106" cy="1381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514254" y="2454288"/>
            <a:ext cx="969982" cy="1688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1527570" y="586812"/>
            <a:ext cx="820382" cy="2204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1465303" y="3638915"/>
            <a:ext cx="729791" cy="260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6637653" y="395200"/>
            <a:ext cx="1364294" cy="3007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7458559" y="2153048"/>
            <a:ext cx="832980" cy="361574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834497" y="4802040"/>
            <a:ext cx="1098798" cy="1098798"/>
            <a:chOff x="3709292" y="4802040"/>
            <a:chExt cx="1098798" cy="1098798"/>
          </a:xfrm>
        </p:grpSpPr>
        <p:sp>
          <p:nvSpPr>
            <p:cNvPr id="10" name="Oval 9"/>
            <p:cNvSpPr/>
            <p:nvPr/>
          </p:nvSpPr>
          <p:spPr>
            <a:xfrm>
              <a:off x="3709292" y="4802040"/>
              <a:ext cx="1098798" cy="109879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/>
            <p:cNvSpPr/>
            <p:nvPr/>
          </p:nvSpPr>
          <p:spPr>
            <a:xfrm rot="5400000">
              <a:off x="4068603" y="5146708"/>
              <a:ext cx="474975" cy="409461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95094" y="6447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Roll the dice.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Whose turn is it to dance?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Click on the correct </a:t>
            </a:r>
            <a:r>
              <a:rPr lang="en-GB" dirty="0" err="1">
                <a:latin typeface="VAG Rounded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2625003" y="2302014"/>
            <a:ext cx="2768994" cy="662389"/>
          </a:xfrm>
          <a:prstGeom prst="wedgeRoundRectCallout">
            <a:avLst>
              <a:gd name="adj1" fmla="val -43158"/>
              <a:gd name="adj2" fmla="val -8526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2164301" y="2739828"/>
            <a:ext cx="2768994" cy="662389"/>
          </a:xfrm>
          <a:prstGeom prst="wedgeRoundRectCallout">
            <a:avLst>
              <a:gd name="adj1" fmla="val -62228"/>
              <a:gd name="adj2" fmla="val 2750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3558862" y="2207869"/>
            <a:ext cx="2768994" cy="662389"/>
          </a:xfrm>
          <a:prstGeom prst="wedgeRoundRectCallout">
            <a:avLst>
              <a:gd name="adj1" fmla="val 47538"/>
              <a:gd name="adj2" fmla="val -9104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2503217" y="3203016"/>
            <a:ext cx="2768994" cy="662389"/>
          </a:xfrm>
          <a:prstGeom prst="wedgeRoundRectCallout">
            <a:avLst>
              <a:gd name="adj1" fmla="val -38398"/>
              <a:gd name="adj2" fmla="val 9255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3830446" y="3160812"/>
            <a:ext cx="2768994" cy="662389"/>
          </a:xfrm>
          <a:prstGeom prst="wedgeRoundRectCallout">
            <a:avLst>
              <a:gd name="adj1" fmla="val 65212"/>
              <a:gd name="adj2" fmla="val 23614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my action?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3969205" y="3297161"/>
            <a:ext cx="2768994" cy="662389"/>
          </a:xfrm>
          <a:prstGeom prst="wedgeRoundRectCallout">
            <a:avLst>
              <a:gd name="adj1" fmla="val 29399"/>
              <a:gd name="adj2" fmla="val 14221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414" y="4719019"/>
            <a:ext cx="1203436" cy="120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1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Lets_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0.27013 -0.0064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7" y="-32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00"/>
                            </p:stCondLst>
                            <p:childTnLst>
                              <p:par>
                                <p:cTn id="67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1" grpId="0" animBg="1"/>
      <p:bldP spid="2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606410" y="2759277"/>
            <a:ext cx="1079106" cy="1381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5950181" y="4412253"/>
            <a:ext cx="969982" cy="1688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1527570" y="586812"/>
            <a:ext cx="820382" cy="2204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6578829" y="383893"/>
            <a:ext cx="729791" cy="260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1731331" y="3298532"/>
            <a:ext cx="1364294" cy="3007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7458559" y="2153048"/>
            <a:ext cx="832980" cy="361574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834497" y="4802040"/>
            <a:ext cx="1098798" cy="1098798"/>
            <a:chOff x="3709292" y="4802040"/>
            <a:chExt cx="1098798" cy="1098798"/>
          </a:xfrm>
        </p:grpSpPr>
        <p:sp>
          <p:nvSpPr>
            <p:cNvPr id="10" name="Oval 9"/>
            <p:cNvSpPr/>
            <p:nvPr/>
          </p:nvSpPr>
          <p:spPr>
            <a:xfrm>
              <a:off x="3709292" y="4802040"/>
              <a:ext cx="1098798" cy="109879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/>
            <p:cNvSpPr/>
            <p:nvPr/>
          </p:nvSpPr>
          <p:spPr>
            <a:xfrm rot="5400000">
              <a:off x="4068603" y="5146708"/>
              <a:ext cx="474975" cy="409461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95094" y="6447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Roll the dice.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Whose turn is it to dance?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Click on the correct </a:t>
            </a:r>
            <a:r>
              <a:rPr lang="en-GB" dirty="0" err="1">
                <a:latin typeface="VAG Rounded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2616832" y="2090420"/>
            <a:ext cx="2768994" cy="662389"/>
          </a:xfrm>
          <a:prstGeom prst="wedgeRoundRectCallout">
            <a:avLst>
              <a:gd name="adj1" fmla="val -43158"/>
              <a:gd name="adj2" fmla="val -85267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my action?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3439164" y="3496722"/>
            <a:ext cx="2768994" cy="662389"/>
          </a:xfrm>
          <a:prstGeom prst="wedgeRoundRectCallout">
            <a:avLst>
              <a:gd name="adj1" fmla="val 41211"/>
              <a:gd name="adj2" fmla="val 112766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3141440" y="3740529"/>
            <a:ext cx="2768994" cy="662389"/>
          </a:xfrm>
          <a:prstGeom prst="wedgeRoundRectCallout">
            <a:avLst>
              <a:gd name="adj1" fmla="val -51530"/>
              <a:gd name="adj2" fmla="val 9166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3373634" y="2572213"/>
            <a:ext cx="2768994" cy="662389"/>
          </a:xfrm>
          <a:prstGeom prst="wedgeRoundRectCallout">
            <a:avLst>
              <a:gd name="adj1" fmla="val 47073"/>
              <a:gd name="adj2" fmla="val -11248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3843719" y="3081072"/>
            <a:ext cx="2768994" cy="662389"/>
          </a:xfrm>
          <a:prstGeom prst="wedgeRoundRectCallout">
            <a:avLst>
              <a:gd name="adj1" fmla="val 65212"/>
              <a:gd name="adj2" fmla="val 2361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556974" y="2667745"/>
            <a:ext cx="2768994" cy="662389"/>
          </a:xfrm>
          <a:prstGeom prst="wedgeRoundRectCallout">
            <a:avLst>
              <a:gd name="adj1" fmla="val -60442"/>
              <a:gd name="adj2" fmla="val 3056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951" y="4736032"/>
            <a:ext cx="1170579" cy="117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681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Lets_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0.27014 0.00787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7" y="39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"/>
                            </p:stCondLst>
                            <p:childTnLst>
                              <p:par>
                                <p:cTn id="43" presetID="10" presetClass="exit" presetSubtype="0" fill="hold" grpId="2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"/>
                            </p:stCondLst>
                            <p:childTnLst>
                              <p:par>
                                <p:cTn id="63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  <p:bldP spid="17" grpId="2" animBg="1"/>
      <p:bldP spid="18" grpId="0" animBg="1"/>
      <p:bldP spid="18" grpId="1" animBg="1"/>
      <p:bldP spid="19" grpId="0" animBg="1"/>
      <p:bldP spid="19" grpId="1" animBg="1"/>
      <p:bldP spid="20" grpId="0" animBg="1"/>
      <p:bldP spid="21" grpId="0" animBg="1"/>
      <p:bldP spid="2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606410" y="2759277"/>
            <a:ext cx="1079106" cy="1381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5950181" y="4412253"/>
            <a:ext cx="969982" cy="1688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1527570" y="586812"/>
            <a:ext cx="820382" cy="2204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6578829" y="383893"/>
            <a:ext cx="729791" cy="260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1731331" y="3298532"/>
            <a:ext cx="1364294" cy="3007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7458559" y="2153048"/>
            <a:ext cx="832980" cy="361574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834497" y="4802040"/>
            <a:ext cx="1098798" cy="1098798"/>
            <a:chOff x="3709292" y="4802040"/>
            <a:chExt cx="1098798" cy="1098798"/>
          </a:xfrm>
        </p:grpSpPr>
        <p:sp>
          <p:nvSpPr>
            <p:cNvPr id="10" name="Oval 9"/>
            <p:cNvSpPr/>
            <p:nvPr/>
          </p:nvSpPr>
          <p:spPr>
            <a:xfrm>
              <a:off x="3709292" y="4802040"/>
              <a:ext cx="1098798" cy="109879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/>
            <p:cNvSpPr/>
            <p:nvPr/>
          </p:nvSpPr>
          <p:spPr>
            <a:xfrm rot="5400000">
              <a:off x="4068603" y="5146708"/>
              <a:ext cx="474975" cy="409461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95094" y="6447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Roll the dice.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Whose turn is it to dance?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Click on the correct </a:t>
            </a:r>
            <a:r>
              <a:rPr lang="en-GB" dirty="0" err="1">
                <a:latin typeface="VAG Rounded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2616832" y="2090420"/>
            <a:ext cx="2768994" cy="662389"/>
          </a:xfrm>
          <a:prstGeom prst="wedgeRoundRectCallout">
            <a:avLst>
              <a:gd name="adj1" fmla="val -43158"/>
              <a:gd name="adj2" fmla="val -8526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3439164" y="3496722"/>
            <a:ext cx="2768994" cy="662389"/>
          </a:xfrm>
          <a:prstGeom prst="wedgeRoundRectCallout">
            <a:avLst>
              <a:gd name="adj1" fmla="val 41211"/>
              <a:gd name="adj2" fmla="val 112766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3141440" y="3740529"/>
            <a:ext cx="2768994" cy="662389"/>
          </a:xfrm>
          <a:prstGeom prst="wedgeRoundRectCallout">
            <a:avLst>
              <a:gd name="adj1" fmla="val -51530"/>
              <a:gd name="adj2" fmla="val 91664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my action?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3373634" y="2572213"/>
            <a:ext cx="2768994" cy="662389"/>
          </a:xfrm>
          <a:prstGeom prst="wedgeRoundRectCallout">
            <a:avLst>
              <a:gd name="adj1" fmla="val 47073"/>
              <a:gd name="adj2" fmla="val -11248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3843719" y="3081072"/>
            <a:ext cx="2768994" cy="662389"/>
          </a:xfrm>
          <a:prstGeom prst="wedgeRoundRectCallout">
            <a:avLst>
              <a:gd name="adj1" fmla="val 65212"/>
              <a:gd name="adj2" fmla="val 2361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556974" y="2667745"/>
            <a:ext cx="2768994" cy="662389"/>
          </a:xfrm>
          <a:prstGeom prst="wedgeRoundRectCallout">
            <a:avLst>
              <a:gd name="adj1" fmla="val -60442"/>
              <a:gd name="adj2" fmla="val 3056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244" y="4766631"/>
            <a:ext cx="1169613" cy="116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905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Lets_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0.26597 0.0018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99" y="93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"/>
                            </p:stCondLst>
                            <p:childTnLst>
                              <p:par>
                                <p:cTn id="63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7" grpId="2" animBg="1"/>
      <p:bldP spid="18" grpId="0" animBg="1"/>
      <p:bldP spid="19" grpId="0" animBg="1"/>
      <p:bldP spid="19" grpId="1" animBg="1"/>
      <p:bldP spid="20" grpId="0" animBg="1"/>
      <p:bldP spid="21" grpId="0" animBg="1"/>
      <p:bldP spid="2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177299" y="951982"/>
            <a:ext cx="6795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400" dirty="0"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Great dancing!</a:t>
            </a:r>
            <a:br>
              <a:rPr lang="en-GB" sz="2400" dirty="0"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sz="2400" dirty="0"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remember all of our actions?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8173" r="6906" b="8859"/>
          <a:stretch/>
        </p:blipFill>
        <p:spPr>
          <a:xfrm>
            <a:off x="1413651" y="2277923"/>
            <a:ext cx="6322741" cy="3817015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8146278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8">
            <a:extLst>
              <a:ext uri="{FF2B5EF4-FFF2-40B4-BE49-F238E27FC236}">
                <a16:creationId xmlns:a16="http://schemas.microsoft.com/office/drawing/2014/main" id="{BE3EE5C5-234E-4A64-BE42-5912F3ACB0FD}"/>
              </a:ext>
            </a:extLst>
          </p:cNvPr>
          <p:cNvSpPr/>
          <p:nvPr/>
        </p:nvSpPr>
        <p:spPr>
          <a:xfrm>
            <a:off x="5538653" y="374468"/>
            <a:ext cx="1889760" cy="670561"/>
          </a:xfrm>
          <a:prstGeom prst="wedgeRoundRectCallout">
            <a:avLst>
              <a:gd name="adj1" fmla="val -55575"/>
              <a:gd name="adj2" fmla="val 21332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Goodbye!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EF5146-574F-4B0C-B5B1-349E303A0BC2}"/>
              </a:ext>
            </a:extLst>
          </p:cNvPr>
          <p:cNvSpPr txBox="1"/>
          <p:nvPr/>
        </p:nvSpPr>
        <p:spPr>
          <a:xfrm>
            <a:off x="78378" y="5912170"/>
            <a:ext cx="27606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For more number fun, head on down to </a:t>
            </a:r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learningblocks.tv</a:t>
            </a:r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10114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Rhymes_skips_trick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2061</TotalTime>
  <Words>660</Words>
  <Application>Microsoft Office PowerPoint</Application>
  <PresentationFormat>On-screen Show (4:3)</PresentationFormat>
  <Paragraphs>95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Twinkl</vt:lpstr>
      <vt:lpstr>VAG Rounded</vt:lpstr>
      <vt:lpstr>Arial</vt:lpstr>
      <vt:lpstr>Calibri</vt:lpstr>
      <vt:lpstr>Heinemann Roman</vt:lpstr>
      <vt:lpstr>Numberlings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Ella Drayson</cp:lastModifiedBy>
  <cp:revision>130</cp:revision>
  <dcterms:created xsi:type="dcterms:W3CDTF">2020-07-02T07:30:45Z</dcterms:created>
  <dcterms:modified xsi:type="dcterms:W3CDTF">2020-11-04T09:51:39Z</dcterms:modified>
</cp:coreProperties>
</file>