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79B0E-5247-41FA-8332-347C374BB8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CF4FAD-A7AE-4C8C-BDDC-91C8E3D689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982060-E84C-41C6-B186-48ED028D9E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2851-0B1D-48C6-A63F-4E0D3F4D4972}" type="datetimeFigureOut">
              <a:rPr lang="en-GB" smtClean="0"/>
              <a:t>16/07/2021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08D201-6424-430D-A1D3-E46960F66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F75033-C5A8-4A4C-9744-BF7A78A53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4E71D-B34A-4AE0-935D-CFF906986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86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91227-34AD-4134-8773-A78438D3CF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0061DB-90B5-4B82-8A1B-E16FBC8A34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13D293-EC1B-474F-96F8-223713B34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2851-0B1D-48C6-A63F-4E0D3F4D4972}" type="datetimeFigureOut">
              <a:rPr lang="en-GB" smtClean="0"/>
              <a:t>16/07/2021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7FDF60-6F75-457F-ADE2-C394F069C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34436A-0F6B-49B0-A64A-B125C99AF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4E71D-B34A-4AE0-935D-CFF906986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269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268352-D6E9-464C-9DB1-293DCCA4D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B45D79-4647-47A7-A4A8-A605DDCB79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9A530F-B089-4BC6-AEF3-C60D89BF8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2851-0B1D-48C6-A63F-4E0D3F4D4972}" type="datetimeFigureOut">
              <a:rPr lang="en-GB" smtClean="0"/>
              <a:t>16/07/2021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94F56-C41B-460D-98EE-84B09A78E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37088D-1498-42BC-9C10-A270987FF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4E71D-B34A-4AE0-935D-CFF906986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112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FEC1EB-7DC0-4ABF-8F4A-8B04CF510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88CE5F-F5F9-4685-BCA4-FC47348795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9A9A3B-F998-4B94-91FB-FDC7EE59B1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C3DAC9-0C31-4B5C-B9DC-5451CA7A5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2851-0B1D-48C6-A63F-4E0D3F4D4972}" type="datetimeFigureOut">
              <a:rPr lang="en-GB" smtClean="0"/>
              <a:t>16/07/2021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66ABEE-A4CE-497F-9295-F2E99DCC1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EE258B-C63C-4EC3-95A1-DB1B11F0E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4E71D-B34A-4AE0-935D-CFF906986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7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1416C-5103-4126-9D4C-22691E28B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E04D78-8D08-4690-93F1-03CE99DBB2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E43E0B-17DD-4088-A95B-4330B20FBC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D78B2C-F748-4D05-8DA0-0FE60E949A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37BBE72-6B18-47CA-A4C2-C249AE5624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26C22F-A32A-484D-BBD4-84B80A83A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2851-0B1D-48C6-A63F-4E0D3F4D4972}" type="datetimeFigureOut">
              <a:rPr lang="en-GB" smtClean="0"/>
              <a:t>16/07/2021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003BC4-B596-46EC-ACAC-04710CB02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57C2962-2013-4EA2-9495-ECDB9167A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4E71D-B34A-4AE0-935D-CFF906986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275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9E1B4-FA87-4C3E-809C-880A38F39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3BA59FA-A85F-4D78-AB3F-65470927E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2851-0B1D-48C6-A63F-4E0D3F4D4972}" type="datetimeFigureOut">
              <a:rPr lang="en-GB" smtClean="0"/>
              <a:t>16/07/2021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5C2CE6-F7B0-4BB5-95A4-AC5A25C38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8B6D7D-2100-4A59-BBF6-7DB7EC07A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4E71D-B34A-4AE0-935D-CFF906986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585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9BF905-6455-4234-84CC-EBFBCDBFA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2851-0B1D-48C6-A63F-4E0D3F4D4972}" type="datetimeFigureOut">
              <a:rPr lang="en-GB" smtClean="0"/>
              <a:t>16/07/2021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A5F83B-83DB-4106-97F8-E3E143386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0A8A45-A8A5-4CBC-8B61-27D7F3ACB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4E71D-B34A-4AE0-935D-CFF906986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660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DDA83B-935A-4BDE-BEEF-83E70A57A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CF30B1-EE59-4FBA-AA40-C22D24C053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E75D0C-3E36-4F78-9DDD-F33C1A7493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BD3E1B-E879-488D-B48E-03B8F0C09B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2851-0B1D-48C6-A63F-4E0D3F4D4972}" type="datetimeFigureOut">
              <a:rPr lang="en-GB" smtClean="0"/>
              <a:t>16/07/2021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6EE959-B38F-459D-A29C-07E16555D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6ABED-3CF3-4854-85A0-E6E98AE91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4E71D-B34A-4AE0-935D-CFF906986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810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0F8ED-D046-4603-AA4D-2649C2FCDD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E8A7B0-9133-437E-BA81-FBBED53ECF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555956-53AB-44E8-8434-802DAA8C33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598DFB-FDA7-4846-B352-C37C328EB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2851-0B1D-48C6-A63F-4E0D3F4D4972}" type="datetimeFigureOut">
              <a:rPr lang="en-GB" smtClean="0"/>
              <a:t>16/07/2021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E2E0E9-5FBB-48B2-8984-63EAADD06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39445A-7C0C-4290-B31F-73F9EE1C6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4E71D-B34A-4AE0-935D-CFF906986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615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2B23E6-D9D3-4940-B6D6-3B6E097F70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F11CE1-8E71-4F58-936C-0CDC355F7B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9C9DC6-474D-4DD8-ABC6-970FE6937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2851-0B1D-48C6-A63F-4E0D3F4D4972}" type="datetimeFigureOut">
              <a:rPr lang="en-GB" smtClean="0"/>
              <a:t>16/07/2021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012508-CDC9-4A69-B0C4-384C61CE3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C1775C-276B-4C43-B8AC-1F586855C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4E71D-B34A-4AE0-935D-CFF906986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652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5443AE2-8596-4F7A-8AA2-71209FB28D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32F2D7-4111-486F-BF7A-7BCDE03192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D9BA64-3344-475A-917E-BD20BBDFD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2851-0B1D-48C6-A63F-4E0D3F4D4972}" type="datetimeFigureOut">
              <a:rPr lang="en-GB" smtClean="0"/>
              <a:t>16/07/2021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270C53-599F-440C-B7DE-2E174C019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44FE4E-81EA-4EA5-9451-8F15ACE3B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4E71D-B34A-4AE0-935D-CFF906986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958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A9BC795-399B-4758-9211-10DBBC8407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534123-0634-4C7B-910D-D1BCD17AC9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2CA1C-1DE5-4522-843A-237217F9C0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FE2851-0B1D-48C6-A63F-4E0D3F4D4972}" type="datetimeFigureOut">
              <a:rPr lang="en-GB" smtClean="0"/>
              <a:t>16/07/2021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BBFDFF-F8AE-45AF-A0B4-864FE59EA0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EAB3D9-FC88-4DD3-BE90-8858CE4D8A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74E71D-B34A-4AE0-935D-CFF906986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896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bear-cute-baby-brown-small-happy-48551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prettymummasays.com/quiet/" TargetMode="Externa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nc/3.0/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freepngimg.com/png/36875-sad-emoji-hd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s://commons.wikimedia.org/wiki/File:029-sad-but-relieved-face.svg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DA1A2E9-63FE-408D-A803-8E306ECAB4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058" y="450221"/>
            <a:ext cx="8994357" cy="4343400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487681-4E1F-49C2-AE6D-2C3052DF42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0669" y="1031353"/>
            <a:ext cx="7736255" cy="3181135"/>
          </a:xfrm>
        </p:spPr>
        <p:txBody>
          <a:bodyPr anchor="ctr">
            <a:normAutofit/>
          </a:bodyPr>
          <a:lstStyle/>
          <a:p>
            <a:pPr algn="l"/>
            <a:r>
              <a:rPr lang="en-US" sz="6600">
                <a:solidFill>
                  <a:srgbClr val="FFFFFF"/>
                </a:solidFill>
              </a:rPr>
              <a:t>How to cope with the feeling of disappointment…</a:t>
            </a:r>
            <a:endParaRPr lang="en-GB" sz="6600">
              <a:solidFill>
                <a:srgbClr val="FFFFFF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A882A9F-F4E9-4E23-8F0B-20B5DF42EA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19345" y="450221"/>
            <a:ext cx="2115455" cy="2102827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BE9F90C-C163-435B-9A68-D15C92D1CF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199" y="4932939"/>
            <a:ext cx="11277601" cy="1466141"/>
          </a:xfrm>
          <a:prstGeom prst="rect">
            <a:avLst/>
          </a:prstGeom>
          <a:solidFill>
            <a:srgbClr val="7F7F7F">
              <a:alpha val="20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C3A246-36DE-4F92-A93A-2E17B307F4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669" y="5184138"/>
            <a:ext cx="10008863" cy="963741"/>
          </a:xfrm>
        </p:spPr>
        <p:txBody>
          <a:bodyPr anchor="ctr">
            <a:normAutofit/>
          </a:bodyPr>
          <a:lstStyle/>
          <a:p>
            <a:pPr algn="l"/>
            <a:r>
              <a:rPr lang="en-US">
                <a:solidFill>
                  <a:schemeClr val="tx1">
                    <a:lumMod val="95000"/>
                    <a:lumOff val="5000"/>
                  </a:schemeClr>
                </a:solidFill>
              </a:rPr>
              <a:t>What can you do?</a:t>
            </a:r>
            <a:endParaRPr lang="en-GB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2280AB2-77A5-4CB7-AF7D-1795CA8DC7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19345" y="2728167"/>
            <a:ext cx="2115455" cy="2065454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521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BA6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AC9FC4-EA6E-49F6-AD20-001305C86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91260"/>
            <a:ext cx="6594189" cy="162521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solidFill>
                  <a:srgbClr val="FFFFFF"/>
                </a:solidFill>
                <a:latin typeface="Comic Sans MS" panose="030F0702030302020204" pitchFamily="66" charset="0"/>
              </a:rPr>
              <a:t>Coping with disappointment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3B81349-3A7E-4A66-9ED9-66E6F8E29C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3" y="2454901"/>
            <a:ext cx="3441163" cy="4080255"/>
          </a:xfrm>
          <a:prstGeom prst="rect">
            <a:avLst/>
          </a:prstGeom>
          <a:solidFill>
            <a:srgbClr val="F7B751">
              <a:alpha val="20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 descr="Shape, circle&#10;&#10;Description automatically generated">
            <a:extLst>
              <a:ext uri="{FF2B5EF4-FFF2-40B4-BE49-F238E27FC236}">
                <a16:creationId xmlns:a16="http://schemas.microsoft.com/office/drawing/2014/main" id="{966BE6AA-3361-4E10-A3EC-43D24DEA1A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24256" y="2800240"/>
            <a:ext cx="3067356" cy="337072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4A37A7FF-19A5-40D8-8D0C-E780CBD330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41468" y="2454900"/>
            <a:ext cx="3441163" cy="4080255"/>
          </a:xfrm>
          <a:prstGeom prst="rect">
            <a:avLst/>
          </a:prstGeom>
          <a:solidFill>
            <a:srgbClr val="F7B751">
              <a:alpha val="20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933F58C-55EC-4171-8370-3D98EA6F75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138970" y="2972370"/>
            <a:ext cx="3067358" cy="3026459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6975" y="321732"/>
            <a:ext cx="431329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A7FDB0-B85F-419F-A0E8-3F9CD055F459}"/>
              </a:ext>
            </a:extLst>
          </p:cNvPr>
          <p:cNvSpPr txBox="1"/>
          <p:nvPr/>
        </p:nvSpPr>
        <p:spPr>
          <a:xfrm>
            <a:off x="7956057" y="762983"/>
            <a:ext cx="3515128" cy="53309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FFFF"/>
                </a:solidFill>
              </a:rPr>
              <a:t>Lion and Bear are very good friends.  They need some help to make themselves feel OK. Things keep happening to them that they did not know were going to happen. </a:t>
            </a:r>
          </a:p>
          <a:p>
            <a:pPr indent="-228600">
              <a:lnSpc>
                <a:spcPct val="90000"/>
              </a:lnSpc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FFFF"/>
                </a:solidFill>
                <a:effectLst/>
              </a:rPr>
              <a:t> What has happened to us that we were not expecting to happen? </a:t>
            </a:r>
          </a:p>
          <a:p>
            <a:pPr indent="-228600">
              <a:lnSpc>
                <a:spcPct val="90000"/>
              </a:lnSpc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FFFF"/>
                </a:solidFill>
              </a:rPr>
              <a:t>There are many things every day that we are disappointed by.</a:t>
            </a:r>
            <a:endParaRPr lang="en-US" sz="2400" dirty="0">
              <a:solidFill>
                <a:srgbClr val="FFFFFF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019513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B35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3ACD3C-8897-4C75-82CD-9494A3E17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516804"/>
            <a:ext cx="6594189" cy="162521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100" kern="1200" dirty="0">
                <a:solidFill>
                  <a:srgbClr val="FFFFFF"/>
                </a:solidFill>
                <a:latin typeface="Comic Sans MS" panose="030F0702030302020204" pitchFamily="66" charset="0"/>
              </a:rPr>
              <a:t>Here is the situation Lion and Bear found themselves in…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6D30126-6314-4A93-B27E-5C66CF7819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4" y="2432305"/>
            <a:ext cx="7056669" cy="4102852"/>
          </a:xfrm>
          <a:prstGeom prst="rect">
            <a:avLst/>
          </a:prstGeom>
          <a:solidFill>
            <a:srgbClr val="7F7F7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274ADA-6535-43AF-B025-94F533A65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744" y="2822303"/>
            <a:ext cx="6579910" cy="3322855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FD447C-8776-4DA7-A4BD-DA73F41BDD5B}"/>
              </a:ext>
            </a:extLst>
          </p:cNvPr>
          <p:cNvSpPr txBox="1"/>
          <p:nvPr/>
        </p:nvSpPr>
        <p:spPr>
          <a:xfrm>
            <a:off x="8029319" y="917725"/>
            <a:ext cx="3424739" cy="48523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FFFF"/>
                </a:solidFill>
                <a:effectLst/>
              </a:rPr>
              <a:t>Lion and Bear are so excited to see the sun out – they manage to persuade Mummy Bear to get the paddling pool out. The pool is ready the inflatables are blown up and they are ready to go!</a:t>
            </a:r>
          </a:p>
          <a:p>
            <a:pPr>
              <a:lnSpc>
                <a:spcPct val="90000"/>
              </a:lnSpc>
              <a:spcAft>
                <a:spcPts val="500"/>
              </a:spcAft>
            </a:pPr>
            <a:endParaRPr lang="en-US" sz="2000" dirty="0">
              <a:solidFill>
                <a:srgbClr val="FFFFFF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155102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B25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6D30126-6314-4A93-B27E-5C66CF7819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4" y="2432305"/>
            <a:ext cx="7056669" cy="4102852"/>
          </a:xfrm>
          <a:prstGeom prst="rect">
            <a:avLst/>
          </a:prstGeom>
          <a:solidFill>
            <a:srgbClr val="7F7F7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0654D4-A99F-4790-9838-D9CDB4E1CF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744" y="2822303"/>
            <a:ext cx="6579910" cy="332285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7E1B73-B016-44F0-AD04-1CF16CDAF2CF}"/>
              </a:ext>
            </a:extLst>
          </p:cNvPr>
          <p:cNvSpPr txBox="1"/>
          <p:nvPr/>
        </p:nvSpPr>
        <p:spPr>
          <a:xfrm>
            <a:off x="8029319" y="917725"/>
            <a:ext cx="3424739" cy="48523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5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FFFFFF"/>
              </a:solidFill>
              <a:effectLst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C61383D-CB50-4EB6-8DDF-7936E1CBBAD6}"/>
              </a:ext>
            </a:extLst>
          </p:cNvPr>
          <p:cNvSpPr txBox="1"/>
          <p:nvPr/>
        </p:nvSpPr>
        <p:spPr>
          <a:xfrm>
            <a:off x="737942" y="438626"/>
            <a:ext cx="6096000" cy="19205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228600">
              <a:lnSpc>
                <a:spcPct val="90000"/>
              </a:lnSpc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rgbClr val="FFFFFF"/>
                </a:solidFill>
              </a:rPr>
              <a:t>All of a sudden, the sky goes dark, and the rain starts to fall. </a:t>
            </a:r>
            <a:endParaRPr lang="en-US" sz="4400" dirty="0">
              <a:solidFill>
                <a:srgbClr val="FFFFFF"/>
              </a:solidFill>
              <a:effectLst/>
            </a:endParaRPr>
          </a:p>
        </p:txBody>
      </p:sp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8EE5BD2C-F690-4E78-A3D2-237C4001BC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173168" y="3526752"/>
            <a:ext cx="3137040" cy="313704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94BA6C-B570-40F7-BDB9-0C99EA620FD1}"/>
              </a:ext>
            </a:extLst>
          </p:cNvPr>
          <p:cNvSpPr txBox="1"/>
          <p:nvPr/>
        </p:nvSpPr>
        <p:spPr>
          <a:xfrm>
            <a:off x="2667000" y="6983242"/>
            <a:ext cx="2842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4" tooltip="https://commons.wikimedia.org/wiki/File:029-sad-but-relieved-face.sv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5" tooltip="https://creativecommons.org/licenses/by-sa/3.0/"/>
              </a:rPr>
              <a:t>CC BY-SA</a:t>
            </a:r>
            <a:endParaRPr lang="en-GB" sz="900"/>
          </a:p>
        </p:txBody>
      </p:sp>
      <p:pic>
        <p:nvPicPr>
          <p:cNvPr id="14" name="Picture 13" descr="Icon&#10;&#10;Description automatically generated">
            <a:extLst>
              <a:ext uri="{FF2B5EF4-FFF2-40B4-BE49-F238E27FC236}">
                <a16:creationId xmlns:a16="http://schemas.microsoft.com/office/drawing/2014/main" id="{0DBD08FC-61D2-44BF-A326-AE5FB7D2FC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8133941" y="206866"/>
            <a:ext cx="3137040" cy="313704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125348A-6015-4F14-951D-C5CEF905AE55}"/>
              </a:ext>
            </a:extLst>
          </p:cNvPr>
          <p:cNvSpPr txBox="1"/>
          <p:nvPr/>
        </p:nvSpPr>
        <p:spPr>
          <a:xfrm>
            <a:off x="2817000" y="7133242"/>
            <a:ext cx="2842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7" tooltip="https://freepngimg.com/png/36875-sad-emoji-hd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8" tooltip="https://creativecommons.org/licenses/by-nc/3.0/"/>
              </a:rPr>
              <a:t>CC BY-NC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3307066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B35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DF02AE-61B7-44AB-9C6D-0FD6A5007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516804"/>
            <a:ext cx="6594189" cy="162521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kern="1200" dirty="0">
                <a:solidFill>
                  <a:srgbClr val="FFFFFF"/>
                </a:solidFill>
                <a:latin typeface="Comic Sans MS" panose="030F0702030302020204" pitchFamily="66" charset="0"/>
              </a:rPr>
              <a:t>What might Bear and Lion be saying?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6D30126-6314-4A93-B27E-5C66CF7819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4" y="2432305"/>
            <a:ext cx="7056669" cy="4102852"/>
          </a:xfrm>
          <a:prstGeom prst="rect">
            <a:avLst/>
          </a:prstGeom>
          <a:solidFill>
            <a:srgbClr val="7F7F7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3ED70A-2644-4277-8D79-206BA8D6A8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744" y="2822303"/>
            <a:ext cx="6579910" cy="3322855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3E555C-4047-4D09-B1EA-1597E64D8CAF}"/>
              </a:ext>
            </a:extLst>
          </p:cNvPr>
          <p:cNvSpPr txBox="1"/>
          <p:nvPr/>
        </p:nvSpPr>
        <p:spPr>
          <a:xfrm>
            <a:off x="8029319" y="917725"/>
            <a:ext cx="3424739" cy="48523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500"/>
              </a:spcAft>
            </a:pPr>
            <a:r>
              <a:rPr lang="en-US" sz="2000" dirty="0">
                <a:solidFill>
                  <a:srgbClr val="FFFFFF"/>
                </a:solidFill>
                <a:effectLst/>
              </a:rPr>
              <a:t>What might </a:t>
            </a:r>
            <a:r>
              <a:rPr lang="en-US" sz="2000" dirty="0">
                <a:solidFill>
                  <a:srgbClr val="FFFFFF"/>
                </a:solidFill>
              </a:rPr>
              <a:t>Bear and Lion be </a:t>
            </a:r>
            <a:r>
              <a:rPr lang="en-US" sz="2000" dirty="0">
                <a:solidFill>
                  <a:srgbClr val="FFFFFF"/>
                </a:solidFill>
                <a:effectLst/>
              </a:rPr>
              <a:t>saying to </a:t>
            </a:r>
            <a:r>
              <a:rPr lang="en-US" sz="2000" dirty="0">
                <a:solidFill>
                  <a:srgbClr val="FFFFFF"/>
                </a:solidFill>
              </a:rPr>
              <a:t>themselves</a:t>
            </a:r>
            <a:r>
              <a:rPr lang="en-US" sz="2000" dirty="0">
                <a:solidFill>
                  <a:srgbClr val="FFFFFF"/>
                </a:solidFill>
                <a:effectLst/>
              </a:rPr>
              <a:t> in their head? </a:t>
            </a:r>
            <a:r>
              <a:rPr lang="en-US" sz="2000" i="1" dirty="0">
                <a:solidFill>
                  <a:srgbClr val="FFFFFF"/>
                </a:solidFill>
                <a:effectLst/>
              </a:rPr>
              <a:t>‘I am fed up. I wanted to go in the paddling pool, now I can’t.’</a:t>
            </a:r>
          </a:p>
          <a:p>
            <a:pPr>
              <a:lnSpc>
                <a:spcPct val="90000"/>
              </a:lnSpc>
              <a:spcAft>
                <a:spcPts val="500"/>
              </a:spcAft>
            </a:pPr>
            <a:endParaRPr lang="en-US" sz="2000" dirty="0">
              <a:solidFill>
                <a:srgbClr val="FFFFFF"/>
              </a:solidFill>
              <a:effectLst/>
            </a:endParaRPr>
          </a:p>
          <a:p>
            <a:pPr>
              <a:lnSpc>
                <a:spcPct val="90000"/>
              </a:lnSpc>
              <a:spcAft>
                <a:spcPts val="500"/>
              </a:spcAft>
            </a:pPr>
            <a:r>
              <a:rPr lang="en-US" sz="2000" dirty="0">
                <a:solidFill>
                  <a:srgbClr val="FFFFFF"/>
                </a:solidFill>
                <a:effectLst/>
              </a:rPr>
              <a:t>What could </a:t>
            </a:r>
            <a:r>
              <a:rPr lang="en-US" sz="2000" dirty="0">
                <a:solidFill>
                  <a:srgbClr val="FFFFFF"/>
                </a:solidFill>
              </a:rPr>
              <a:t>they</a:t>
            </a:r>
            <a:r>
              <a:rPr lang="en-US" sz="2000" dirty="0">
                <a:solidFill>
                  <a:srgbClr val="FFFFFF"/>
                </a:solidFill>
                <a:effectLst/>
              </a:rPr>
              <a:t> say?</a:t>
            </a:r>
            <a:r>
              <a:rPr lang="en-US" sz="2000" b="1" dirty="0">
                <a:solidFill>
                  <a:srgbClr val="FFFFFF"/>
                </a:solidFill>
                <a:effectLst/>
              </a:rPr>
              <a:t> </a:t>
            </a:r>
          </a:p>
          <a:p>
            <a:pPr indent="-228600">
              <a:lnSpc>
                <a:spcPct val="90000"/>
              </a:lnSpc>
              <a:spcAft>
                <a:spcPts val="5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FFFFFF"/>
              </a:solidFill>
              <a:effectLst/>
            </a:endParaRPr>
          </a:p>
          <a:p>
            <a:pPr>
              <a:lnSpc>
                <a:spcPct val="90000"/>
              </a:lnSpc>
              <a:spcAft>
                <a:spcPts val="500"/>
              </a:spcAft>
            </a:pPr>
            <a:r>
              <a:rPr lang="en-US" sz="2000" dirty="0">
                <a:solidFill>
                  <a:srgbClr val="FFFFFF"/>
                </a:solidFill>
                <a:effectLst/>
              </a:rPr>
              <a:t>How could they turn it into a happy thought instead?</a:t>
            </a:r>
            <a:r>
              <a:rPr lang="en-US" sz="2000" b="1" dirty="0">
                <a:solidFill>
                  <a:srgbClr val="FFFFFF"/>
                </a:solidFill>
                <a:effectLst/>
              </a:rPr>
              <a:t> </a:t>
            </a:r>
            <a:endParaRPr lang="en-US" sz="2000" dirty="0">
              <a:solidFill>
                <a:srgbClr val="FFFFFF"/>
              </a:solidFill>
              <a:effectLst/>
            </a:endParaRPr>
          </a:p>
          <a:p>
            <a:pPr indent="-228600">
              <a:lnSpc>
                <a:spcPct val="90000"/>
              </a:lnSpc>
              <a:spcAft>
                <a:spcPts val="5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FFFFFF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980723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B25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48A3AA-C38E-4844-8CF9-509F0B55B4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516804"/>
            <a:ext cx="6594189" cy="162521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kern="1200" dirty="0">
                <a:solidFill>
                  <a:srgbClr val="FFFFFF"/>
                </a:solidFill>
                <a:latin typeface="Comic Sans MS" panose="030F0702030302020204" pitchFamily="66" charset="0"/>
              </a:rPr>
              <a:t>Turning sad to happy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6D30126-6314-4A93-B27E-5C66CF7819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4" y="2432305"/>
            <a:ext cx="7056669" cy="4102852"/>
          </a:xfrm>
          <a:prstGeom prst="rect">
            <a:avLst/>
          </a:prstGeom>
          <a:solidFill>
            <a:srgbClr val="7F7F7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0B1621B-3B06-4486-9D83-63F34DBD3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744" y="2822303"/>
            <a:ext cx="6579910" cy="3322855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70D025-96B2-422C-9EF0-0277215578D4}"/>
              </a:ext>
            </a:extLst>
          </p:cNvPr>
          <p:cNvSpPr txBox="1"/>
          <p:nvPr/>
        </p:nvSpPr>
        <p:spPr>
          <a:xfrm>
            <a:off x="8029319" y="917725"/>
            <a:ext cx="3424739" cy="48523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FFFF"/>
                </a:solidFill>
                <a:effectLst/>
              </a:rPr>
              <a:t>We need to try and turn the thoughts in our head to happy thoughts. </a:t>
            </a:r>
          </a:p>
          <a:p>
            <a:pPr indent="-228600">
              <a:lnSpc>
                <a:spcPct val="9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FFFFFF"/>
                </a:solidFill>
              </a:rPr>
              <a:t>Can we think about all of the things that may make them happy?</a:t>
            </a:r>
          </a:p>
        </p:txBody>
      </p:sp>
    </p:spTree>
    <p:extLst>
      <p:ext uri="{BB962C8B-B14F-4D97-AF65-F5344CB8AC3E}">
        <p14:creationId xmlns:p14="http://schemas.microsoft.com/office/powerpoint/2010/main" val="25222900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B25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3ACA5F-526D-4C0C-87D1-7C943D1F1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516804"/>
            <a:ext cx="6594189" cy="162521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 dirty="0">
                <a:solidFill>
                  <a:srgbClr val="FFFFFF"/>
                </a:solidFill>
                <a:latin typeface="Comic Sans MS" panose="030F0702030302020204" pitchFamily="66" charset="0"/>
              </a:rPr>
              <a:t>Your challenge…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6D30126-6314-4A93-B27E-5C66CF7819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4" y="2432305"/>
            <a:ext cx="7056669" cy="4102852"/>
          </a:xfrm>
          <a:prstGeom prst="rect">
            <a:avLst/>
          </a:prstGeom>
          <a:solidFill>
            <a:srgbClr val="7F7F7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8C3184-0AED-4DDE-A4D9-8C00018738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744" y="2822303"/>
            <a:ext cx="6579910" cy="332285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A3764A-CE9D-4574-9855-F11135D37808}"/>
              </a:ext>
            </a:extLst>
          </p:cNvPr>
          <p:cNvSpPr txBox="1"/>
          <p:nvPr/>
        </p:nvSpPr>
        <p:spPr>
          <a:xfrm>
            <a:off x="8029319" y="917725"/>
            <a:ext cx="3424739" cy="48523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FFFF"/>
                </a:solidFill>
                <a:latin typeface="Comic Sans MS" panose="030F0702030302020204" pitchFamily="66" charset="0"/>
              </a:rPr>
              <a:t>Can you make 2 puppets </a:t>
            </a:r>
          </a:p>
          <a:p>
            <a:pPr indent="-228600" algn="ctr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FFFF"/>
                </a:solidFill>
                <a:latin typeface="Comic Sans MS" panose="030F0702030302020204" pitchFamily="66" charset="0"/>
              </a:rPr>
              <a:t>or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FFFFFF"/>
              </a:solidFill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FFFF"/>
                </a:solidFill>
                <a:latin typeface="Comic Sans MS" panose="030F0702030302020204" pitchFamily="66" charset="0"/>
              </a:rPr>
              <a:t>One puppet with a double face – sad on one side and happy on the other.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988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BCAD87C-F528-4E55-9B16-1FB9BD7067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001" t="14519" r="46500" b="16000"/>
          <a:stretch/>
        </p:blipFill>
        <p:spPr>
          <a:xfrm>
            <a:off x="264160" y="2458720"/>
            <a:ext cx="4189473" cy="4145280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5FE79673-C68C-476B-8796-1BD4BEB8F8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5435" y="314960"/>
            <a:ext cx="4979635" cy="3322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6F78B43-B6ED-4543-BC22-29400F01C8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6633" y="3637280"/>
            <a:ext cx="4151207" cy="311340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BC99A7F-5A91-4861-AE91-99B85C00881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0434" b="12174"/>
          <a:stretch/>
        </p:blipFill>
        <p:spPr>
          <a:xfrm>
            <a:off x="789940" y="254000"/>
            <a:ext cx="5715000" cy="271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8493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</TotalTime>
  <Words>280</Words>
  <Application>Microsoft Office PowerPoint</Application>
  <PresentationFormat>Widescreen</PresentationFormat>
  <Paragraphs>25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How to cope with the feeling of disappointment…</vt:lpstr>
      <vt:lpstr>Coping with disappointment</vt:lpstr>
      <vt:lpstr>Here is the situation Lion and Bear found themselves in…</vt:lpstr>
      <vt:lpstr>PowerPoint Presentation</vt:lpstr>
      <vt:lpstr>What might Bear and Lion be saying?</vt:lpstr>
      <vt:lpstr>Turning sad to happy</vt:lpstr>
      <vt:lpstr>Your challenge…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cope with the feeling of disappointment…</dc:title>
  <dc:creator>Caroline Hodge</dc:creator>
  <cp:lastModifiedBy>Caroline Hodge</cp:lastModifiedBy>
  <cp:revision>7</cp:revision>
  <dcterms:created xsi:type="dcterms:W3CDTF">2021-07-14T07:27:05Z</dcterms:created>
  <dcterms:modified xsi:type="dcterms:W3CDTF">2021-07-16T10:58:21Z</dcterms:modified>
</cp:coreProperties>
</file>