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8" r:id="rId4"/>
    <p:sldId id="277" r:id="rId5"/>
    <p:sldId id="280" r:id="rId6"/>
    <p:sldId id="284" r:id="rId7"/>
    <p:sldId id="282" r:id="rId8"/>
    <p:sldId id="283" r:id="rId9"/>
    <p:sldId id="274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BC84"/>
    <a:srgbClr val="CA4692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9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164" y="72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36" t="16161" r="21219" b="14965"/>
          <a:stretch/>
        </p:blipFill>
        <p:spPr>
          <a:xfrm>
            <a:off x="4572000" y="1464631"/>
            <a:ext cx="3816350" cy="4628194"/>
          </a:xfrm>
          <a:prstGeom prst="roundRect">
            <a:avLst>
              <a:gd name="adj" fmla="val 4930"/>
            </a:avLst>
          </a:prstGeom>
          <a:ln w="38100">
            <a:solidFill>
              <a:srgbClr val="CA4692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Hide-and-Seek!</a:t>
            </a:r>
          </a:p>
        </p:txBody>
      </p:sp>
      <p:sp>
        <p:nvSpPr>
          <p:cNvPr id="5" name="Rectangle 4"/>
          <p:cNvSpPr/>
          <p:nvPr/>
        </p:nvSpPr>
        <p:spPr>
          <a:xfrm>
            <a:off x="887241" y="1767007"/>
            <a:ext cx="3168712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>
                <a:latin typeface="Twinkl" pitchFamily="2" charset="77"/>
              </a:rPr>
              <a:t>Triceratops is trying to count all of the dinosaurs she finds in each game of hide-and-seek. But every time she thinks she’s found them all, she finds </a:t>
            </a:r>
            <a:br>
              <a:rPr lang="en-GB" altLang="en-US" dirty="0">
                <a:latin typeface="Twinkl" pitchFamily="2" charset="77"/>
              </a:rPr>
            </a:br>
            <a:r>
              <a:rPr lang="en-GB" altLang="en-US" dirty="0">
                <a:latin typeface="Twinkl" pitchFamily="2" charset="77"/>
              </a:rPr>
              <a:t>one more!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755649" y="4191755"/>
            <a:ext cx="3454211" cy="1071486"/>
          </a:xfrm>
          <a:prstGeom prst="roundRect">
            <a:avLst>
              <a:gd name="adj" fmla="val 14132"/>
            </a:avLst>
          </a:prstGeom>
          <a:solidFill>
            <a:srgbClr val="CA4692"/>
          </a:solidFill>
          <a:ln>
            <a:solidFill>
              <a:srgbClr val="CA4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Can you help Triceratops to work out how many dinosaurs she finds?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How Many Dinosaurs?</a:t>
            </a:r>
            <a:endParaRPr lang="en-GB" sz="3600" dirty="0">
              <a:latin typeface="+mn-lt"/>
            </a:endParaRPr>
          </a:p>
        </p:txBody>
      </p:sp>
      <p:graphicFrame>
        <p:nvGraphicFramePr>
          <p:cNvPr id="9" name="Number Lin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336302"/>
              </p:ext>
            </p:extLst>
          </p:nvPr>
        </p:nvGraphicFramePr>
        <p:xfrm>
          <a:off x="866488" y="5868776"/>
          <a:ext cx="7504000" cy="264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400">
                  <a:extLst>
                    <a:ext uri="{9D8B030D-6E8A-4147-A177-3AD203B41FA5}">
                      <a16:colId xmlns:a16="http://schemas.microsoft.com/office/drawing/2014/main" xmlns="" val="2676773941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2315998619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997629345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1365633238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789553176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1348360293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2393604673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937160280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912373707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617816314"/>
                    </a:ext>
                  </a:extLst>
                </a:gridCol>
              </a:tblGrid>
              <a:tr h="264335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17862293"/>
                  </a:ext>
                </a:extLst>
              </a:tr>
            </a:tbl>
          </a:graphicData>
        </a:graphic>
      </p:graphicFrame>
      <p:grpSp>
        <p:nvGrpSpPr>
          <p:cNvPr id="12" name="Numbers"/>
          <p:cNvGrpSpPr/>
          <p:nvPr/>
        </p:nvGrpSpPr>
        <p:grpSpPr>
          <a:xfrm>
            <a:off x="692973" y="5428829"/>
            <a:ext cx="7925993" cy="369332"/>
            <a:chOff x="692973" y="5503653"/>
            <a:chExt cx="7925993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692973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0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45568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228311" y="5503653"/>
              <a:ext cx="2972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96107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3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711736" y="5503653"/>
              <a:ext cx="3193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4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459360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5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197557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6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947257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7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0846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8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56082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9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34694" y="5503653"/>
              <a:ext cx="484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</p:grpSp>
      <p:sp>
        <p:nvSpPr>
          <p:cNvPr id="29" name="2nd Circle"/>
          <p:cNvSpPr/>
          <p:nvPr/>
        </p:nvSpPr>
        <p:spPr>
          <a:xfrm>
            <a:off x="5171363" y="5428829"/>
            <a:ext cx="369332" cy="369332"/>
          </a:xfrm>
          <a:prstGeom prst="ellipse">
            <a:avLst/>
          </a:prstGeom>
          <a:noFill/>
          <a:ln w="38100">
            <a:solidFill>
              <a:srgbClr val="86B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Number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844" y="2539862"/>
            <a:ext cx="1507583" cy="2454025"/>
          </a:xfrm>
          <a:prstGeom prst="rect">
            <a:avLst/>
          </a:prstGeom>
        </p:spPr>
      </p:pic>
      <p:pic>
        <p:nvPicPr>
          <p:cNvPr id="26" name="Large Number Shap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843" y="2528494"/>
            <a:ext cx="726171" cy="773616"/>
          </a:xfrm>
          <a:prstGeom prst="rect">
            <a:avLst/>
          </a:prstGeom>
        </p:spPr>
      </p:pic>
      <p:sp>
        <p:nvSpPr>
          <p:cNvPr id="33" name="Answer Text"/>
          <p:cNvSpPr/>
          <p:nvPr/>
        </p:nvSpPr>
        <p:spPr>
          <a:xfrm>
            <a:off x="790542" y="6246059"/>
            <a:ext cx="7579946" cy="513728"/>
          </a:xfrm>
          <a:prstGeom prst="roundRect">
            <a:avLst/>
          </a:prstGeom>
          <a:solidFill>
            <a:srgbClr val="6CB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algn="ctr"/>
            <a:r>
              <a:rPr lang="en-US" altLang="en-US" b="1" dirty="0">
                <a:solidFill>
                  <a:schemeClr val="tx1"/>
                </a:solidFill>
                <a:latin typeface="Twinkl" pitchFamily="2" charset="0"/>
              </a:rPr>
              <a:t>One more than 5 is 6.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960" y="4296787"/>
            <a:ext cx="871316" cy="69327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801" y="4296787"/>
            <a:ext cx="871316" cy="69327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960" y="3445291"/>
            <a:ext cx="871316" cy="69327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801" y="3445291"/>
            <a:ext cx="871316" cy="69327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801" y="2568665"/>
            <a:ext cx="871316" cy="69327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960" y="2600450"/>
            <a:ext cx="871316" cy="693272"/>
          </a:xfrm>
          <a:prstGeom prst="rect">
            <a:avLst/>
          </a:prstGeom>
        </p:spPr>
      </p:pic>
      <p:grpSp>
        <p:nvGrpSpPr>
          <p:cNvPr id="41" name="Group 40"/>
          <p:cNvGrpSpPr/>
          <p:nvPr/>
        </p:nvGrpSpPr>
        <p:grpSpPr>
          <a:xfrm>
            <a:off x="4472779" y="5189012"/>
            <a:ext cx="931698" cy="903813"/>
            <a:chOff x="2992853" y="5208309"/>
            <a:chExt cx="931698" cy="903813"/>
          </a:xfrm>
        </p:grpSpPr>
        <p:sp>
          <p:nvSpPr>
            <p:cNvPr id="42" name="Arc"/>
            <p:cNvSpPr/>
            <p:nvPr/>
          </p:nvSpPr>
          <p:spPr>
            <a:xfrm rot="18984947">
              <a:off x="2992853" y="5208309"/>
              <a:ext cx="931698" cy="903813"/>
            </a:xfrm>
            <a:prstGeom prst="arc">
              <a:avLst/>
            </a:prstGeom>
            <a:ln w="28575">
              <a:solidFill>
                <a:srgbClr val="86B73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Isosceles Triangle 42"/>
            <p:cNvSpPr/>
            <p:nvPr/>
          </p:nvSpPr>
          <p:spPr>
            <a:xfrm rot="8354735">
              <a:off x="3747932" y="5301370"/>
              <a:ext cx="127755" cy="99833"/>
            </a:xfrm>
            <a:prstGeom prst="triangle">
              <a:avLst/>
            </a:prstGeom>
            <a:solidFill>
              <a:srgbClr val="86B7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8" name="OH No! Text"/>
          <p:cNvSpPr/>
          <p:nvPr/>
        </p:nvSpPr>
        <p:spPr>
          <a:xfrm>
            <a:off x="2228311" y="1371811"/>
            <a:ext cx="6156055" cy="918977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algn="ctr"/>
            <a:r>
              <a:rPr lang="en-US" altLang="en-US" dirty="0">
                <a:solidFill>
                  <a:schemeClr val="bg2"/>
                </a:solidFill>
                <a:latin typeface="Twinkl" pitchFamily="2" charset="0"/>
              </a:rPr>
              <a:t>Triceratops finds 5 dinosaurs playing hide-and-seek. </a:t>
            </a:r>
            <a:br>
              <a:rPr lang="en-US" altLang="en-US" dirty="0">
                <a:solidFill>
                  <a:schemeClr val="bg2"/>
                </a:solidFill>
                <a:latin typeface="Twinkl" pitchFamily="2" charset="0"/>
              </a:rPr>
            </a:br>
            <a:r>
              <a:rPr lang="en-US" altLang="en-US" dirty="0">
                <a:solidFill>
                  <a:schemeClr val="bg2"/>
                </a:solidFill>
                <a:latin typeface="Twinkl" pitchFamily="2" charset="0"/>
              </a:rPr>
              <a:t>Then she finds 1 more. </a:t>
            </a:r>
          </a:p>
          <a:p>
            <a:pPr algn="ctr"/>
            <a:r>
              <a:rPr lang="en-US" dirty="0">
                <a:solidFill>
                  <a:schemeClr val="bg2"/>
                </a:solidFill>
                <a:latin typeface="Twinkl" pitchFamily="2" charset="0"/>
              </a:rPr>
              <a:t>What is 1 more than 5?</a:t>
            </a:r>
            <a:endParaRPr lang="en-GB" dirty="0">
              <a:solidFill>
                <a:schemeClr val="bg2"/>
              </a:solidFill>
            </a:endParaRPr>
          </a:p>
        </p:txBody>
      </p:sp>
      <p:grpSp>
        <p:nvGrpSpPr>
          <p:cNvPr id="49" name="Dino"/>
          <p:cNvGrpSpPr/>
          <p:nvPr/>
        </p:nvGrpSpPr>
        <p:grpSpPr>
          <a:xfrm>
            <a:off x="738238" y="1350656"/>
            <a:ext cx="1409717" cy="941272"/>
            <a:chOff x="618025" y="1350656"/>
            <a:chExt cx="1409717" cy="941272"/>
          </a:xfrm>
        </p:grpSpPr>
        <p:pic>
          <p:nvPicPr>
            <p:cNvPr id="50" name="Dino Image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8025" y="1428320"/>
              <a:ext cx="983928" cy="863608"/>
            </a:xfrm>
            <a:prstGeom prst="rect">
              <a:avLst/>
            </a:prstGeom>
          </p:spPr>
        </p:pic>
        <p:pic>
          <p:nvPicPr>
            <p:cNvPr id="51" name="Small Number Shape 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02295">
              <a:off x="1682744" y="1350656"/>
              <a:ext cx="344998" cy="367539"/>
            </a:xfrm>
            <a:prstGeom prst="rect">
              <a:avLst/>
            </a:prstGeom>
          </p:spPr>
        </p:pic>
      </p:grpSp>
      <p:sp>
        <p:nvSpPr>
          <p:cNvPr id="52" name="Reveal Answer"/>
          <p:cNvSpPr/>
          <p:nvPr/>
        </p:nvSpPr>
        <p:spPr>
          <a:xfrm>
            <a:off x="7190177" y="3037129"/>
            <a:ext cx="1194189" cy="1194189"/>
          </a:xfrm>
          <a:prstGeom prst="ellipse">
            <a:avLst/>
          </a:prstGeom>
          <a:solidFill>
            <a:srgbClr val="6CB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" tIns="36000" rIns="36000" bIns="36000" rtlCol="0" anchor="ctr">
            <a:noAutofit/>
          </a:bodyPr>
          <a:lstStyle/>
          <a:p>
            <a:pPr algn="ctr"/>
            <a:r>
              <a:rPr lang="en-US" altLang="en-US" dirty="0">
                <a:solidFill>
                  <a:schemeClr val="tx1"/>
                </a:solidFill>
                <a:latin typeface="Twinkl" pitchFamily="2" charset="0"/>
              </a:rPr>
              <a:t>Reveal Answer</a:t>
            </a:r>
          </a:p>
        </p:txBody>
      </p:sp>
      <p:sp>
        <p:nvSpPr>
          <p:cNvPr id="36" name="2nd Circle"/>
          <p:cNvSpPr/>
          <p:nvPr/>
        </p:nvSpPr>
        <p:spPr>
          <a:xfrm>
            <a:off x="4435438" y="5426479"/>
            <a:ext cx="369332" cy="369332"/>
          </a:xfrm>
          <a:prstGeom prst="ellipse">
            <a:avLst/>
          </a:prstGeom>
          <a:noFill/>
          <a:ln w="38100">
            <a:solidFill>
              <a:srgbClr val="86B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30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  <p:bldLst>
      <p:bldP spid="29" grpId="0" animBg="1"/>
      <p:bldP spid="33" grpId="0" animBg="1"/>
      <p:bldP spid="52" grpId="0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How Many Dinosaurs?</a:t>
            </a:r>
            <a:endParaRPr lang="en-GB" sz="3600" dirty="0">
              <a:latin typeface="+mn-lt"/>
            </a:endParaRPr>
          </a:p>
        </p:txBody>
      </p:sp>
      <p:graphicFrame>
        <p:nvGraphicFramePr>
          <p:cNvPr id="9" name="Number Lin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3478914"/>
              </p:ext>
            </p:extLst>
          </p:nvPr>
        </p:nvGraphicFramePr>
        <p:xfrm>
          <a:off x="866488" y="5868776"/>
          <a:ext cx="7504000" cy="264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400">
                  <a:extLst>
                    <a:ext uri="{9D8B030D-6E8A-4147-A177-3AD203B41FA5}">
                      <a16:colId xmlns:a16="http://schemas.microsoft.com/office/drawing/2014/main" xmlns="" val="2676773941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2315998619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997629345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1365633238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789553176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1348360293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2393604673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937160280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912373707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617816314"/>
                    </a:ext>
                  </a:extLst>
                </a:gridCol>
              </a:tblGrid>
              <a:tr h="264335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17862293"/>
                  </a:ext>
                </a:extLst>
              </a:tr>
            </a:tbl>
          </a:graphicData>
        </a:graphic>
      </p:graphicFrame>
      <p:grpSp>
        <p:nvGrpSpPr>
          <p:cNvPr id="12" name="Numbers"/>
          <p:cNvGrpSpPr/>
          <p:nvPr/>
        </p:nvGrpSpPr>
        <p:grpSpPr>
          <a:xfrm>
            <a:off x="692973" y="5428829"/>
            <a:ext cx="7925993" cy="369332"/>
            <a:chOff x="692973" y="5503653"/>
            <a:chExt cx="7925993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692973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0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45568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228311" y="5503653"/>
              <a:ext cx="2972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96107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3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711736" y="5503653"/>
              <a:ext cx="3193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4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459360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5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197557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6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947257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7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0846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8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56082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9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34694" y="5503653"/>
              <a:ext cx="484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</p:grpSp>
      <p:sp>
        <p:nvSpPr>
          <p:cNvPr id="29" name="2nd Circle"/>
          <p:cNvSpPr/>
          <p:nvPr/>
        </p:nvSpPr>
        <p:spPr>
          <a:xfrm>
            <a:off x="3683583" y="5428829"/>
            <a:ext cx="369332" cy="369332"/>
          </a:xfrm>
          <a:prstGeom prst="ellipse">
            <a:avLst/>
          </a:prstGeom>
          <a:noFill/>
          <a:ln w="38100">
            <a:solidFill>
              <a:srgbClr val="86B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3 Numbershap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633" y="2610436"/>
            <a:ext cx="2105619" cy="2235640"/>
          </a:xfrm>
          <a:prstGeom prst="rect">
            <a:avLst/>
          </a:prstGeom>
        </p:spPr>
      </p:pic>
      <p:pic>
        <p:nvPicPr>
          <p:cNvPr id="8" name="Lio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837" y="4035151"/>
            <a:ext cx="926013" cy="770965"/>
          </a:xfrm>
          <a:prstGeom prst="rect">
            <a:avLst/>
          </a:prstGeom>
        </p:spPr>
      </p:pic>
      <p:pic>
        <p:nvPicPr>
          <p:cNvPr id="24" name="Lio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257" y="4041364"/>
            <a:ext cx="926013" cy="770965"/>
          </a:xfrm>
          <a:prstGeom prst="rect">
            <a:avLst/>
          </a:prstGeom>
        </p:spPr>
      </p:pic>
      <p:pic>
        <p:nvPicPr>
          <p:cNvPr id="25" name="Lio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258" y="2753156"/>
            <a:ext cx="926013" cy="770965"/>
          </a:xfrm>
          <a:prstGeom prst="rect">
            <a:avLst/>
          </a:prstGeom>
        </p:spPr>
      </p:pic>
      <p:pic>
        <p:nvPicPr>
          <p:cNvPr id="26" name="Large Number Shap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633" y="2604506"/>
            <a:ext cx="1019701" cy="1086324"/>
          </a:xfrm>
          <a:prstGeom prst="rect">
            <a:avLst/>
          </a:prstGeom>
        </p:spPr>
      </p:pic>
      <p:pic>
        <p:nvPicPr>
          <p:cNvPr id="27" name="Dino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366" y="2753156"/>
            <a:ext cx="926013" cy="770965"/>
          </a:xfrm>
          <a:prstGeom prst="rect">
            <a:avLst/>
          </a:prstGeom>
        </p:spPr>
      </p:pic>
      <p:sp>
        <p:nvSpPr>
          <p:cNvPr id="33" name="Answer Text"/>
          <p:cNvSpPr/>
          <p:nvPr/>
        </p:nvSpPr>
        <p:spPr>
          <a:xfrm>
            <a:off x="790542" y="6246059"/>
            <a:ext cx="7579946" cy="513728"/>
          </a:xfrm>
          <a:prstGeom prst="round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altLang="en-US" sz="1600" b="1" dirty="0">
                <a:solidFill>
                  <a:schemeClr val="bg2"/>
                </a:solidFill>
                <a:latin typeface="Twinkl" pitchFamily="2" charset="0"/>
              </a:rPr>
              <a:t>One more than 3 is 4.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992853" y="5208309"/>
            <a:ext cx="931698" cy="903813"/>
            <a:chOff x="2992853" y="5208309"/>
            <a:chExt cx="931698" cy="903813"/>
          </a:xfrm>
        </p:grpSpPr>
        <p:sp>
          <p:nvSpPr>
            <p:cNvPr id="31" name="Arc"/>
            <p:cNvSpPr/>
            <p:nvPr/>
          </p:nvSpPr>
          <p:spPr>
            <a:xfrm rot="18984947">
              <a:off x="2992853" y="5208309"/>
              <a:ext cx="931698" cy="903813"/>
            </a:xfrm>
            <a:prstGeom prst="arc">
              <a:avLst/>
            </a:prstGeom>
            <a:ln w="28575">
              <a:solidFill>
                <a:srgbClr val="86B73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Isosceles Triangle 1"/>
            <p:cNvSpPr/>
            <p:nvPr/>
          </p:nvSpPr>
          <p:spPr>
            <a:xfrm rot="8354735">
              <a:off x="3747932" y="5301370"/>
              <a:ext cx="127755" cy="99833"/>
            </a:xfrm>
            <a:prstGeom prst="triangle">
              <a:avLst/>
            </a:prstGeom>
            <a:solidFill>
              <a:srgbClr val="86B7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7" name="OH No! Text"/>
          <p:cNvSpPr/>
          <p:nvPr/>
        </p:nvSpPr>
        <p:spPr>
          <a:xfrm>
            <a:off x="2228311" y="1371811"/>
            <a:ext cx="6156055" cy="918977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algn="ctr"/>
            <a:r>
              <a:rPr lang="en-US" altLang="en-US" dirty="0">
                <a:solidFill>
                  <a:schemeClr val="bg2"/>
                </a:solidFill>
                <a:latin typeface="Twinkl" pitchFamily="2" charset="0"/>
              </a:rPr>
              <a:t>Triceratops finds 3 dinosaurs playing hide-and-seek. </a:t>
            </a:r>
            <a:br>
              <a:rPr lang="en-US" altLang="en-US" dirty="0">
                <a:solidFill>
                  <a:schemeClr val="bg2"/>
                </a:solidFill>
                <a:latin typeface="Twinkl" pitchFamily="2" charset="0"/>
              </a:rPr>
            </a:br>
            <a:r>
              <a:rPr lang="en-US" altLang="en-US" dirty="0">
                <a:solidFill>
                  <a:schemeClr val="bg2"/>
                </a:solidFill>
                <a:latin typeface="Twinkl" pitchFamily="2" charset="0"/>
              </a:rPr>
              <a:t>Then she finds 1 more. </a:t>
            </a:r>
          </a:p>
          <a:p>
            <a:pPr algn="ctr"/>
            <a:r>
              <a:rPr lang="en-US" dirty="0">
                <a:solidFill>
                  <a:schemeClr val="bg2"/>
                </a:solidFill>
                <a:latin typeface="Twinkl" pitchFamily="2" charset="0"/>
              </a:rPr>
              <a:t>What is 1 more than 3?</a:t>
            </a:r>
            <a:endParaRPr lang="en-GB" dirty="0">
              <a:solidFill>
                <a:schemeClr val="bg2"/>
              </a:solidFill>
            </a:endParaRPr>
          </a:p>
        </p:txBody>
      </p:sp>
      <p:grpSp>
        <p:nvGrpSpPr>
          <p:cNvPr id="48" name="Dino"/>
          <p:cNvGrpSpPr/>
          <p:nvPr/>
        </p:nvGrpSpPr>
        <p:grpSpPr>
          <a:xfrm>
            <a:off x="732716" y="1350656"/>
            <a:ext cx="1409717" cy="941272"/>
            <a:chOff x="618025" y="1350656"/>
            <a:chExt cx="1409717" cy="941272"/>
          </a:xfrm>
        </p:grpSpPr>
        <p:pic>
          <p:nvPicPr>
            <p:cNvPr id="49" name="Dino Image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8025" y="1428320"/>
              <a:ext cx="983928" cy="863608"/>
            </a:xfrm>
            <a:prstGeom prst="rect">
              <a:avLst/>
            </a:prstGeom>
          </p:spPr>
        </p:pic>
        <p:pic>
          <p:nvPicPr>
            <p:cNvPr id="50" name="Small Number Shape 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02295">
              <a:off x="1682744" y="1350656"/>
              <a:ext cx="344998" cy="367539"/>
            </a:xfrm>
            <a:prstGeom prst="rect">
              <a:avLst/>
            </a:prstGeom>
          </p:spPr>
        </p:pic>
      </p:grpSp>
      <p:sp>
        <p:nvSpPr>
          <p:cNvPr id="51" name="Reveal Answer"/>
          <p:cNvSpPr/>
          <p:nvPr/>
        </p:nvSpPr>
        <p:spPr>
          <a:xfrm>
            <a:off x="7190177" y="3037129"/>
            <a:ext cx="1194189" cy="1194189"/>
          </a:xfrm>
          <a:prstGeom prst="ellipse">
            <a:avLst/>
          </a:prstGeom>
          <a:solidFill>
            <a:srgbClr val="6CB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" tIns="36000" rIns="36000" bIns="36000" rtlCol="0" anchor="ctr">
            <a:noAutofit/>
          </a:bodyPr>
          <a:lstStyle/>
          <a:p>
            <a:pPr algn="ctr"/>
            <a:r>
              <a:rPr lang="en-US" altLang="en-US" dirty="0">
                <a:solidFill>
                  <a:schemeClr val="tx1"/>
                </a:solidFill>
                <a:latin typeface="Twinkl" pitchFamily="2" charset="0"/>
              </a:rPr>
              <a:t>Reveal Answer</a:t>
            </a:r>
          </a:p>
        </p:txBody>
      </p:sp>
      <p:sp>
        <p:nvSpPr>
          <p:cNvPr id="52" name="2nd Circle"/>
          <p:cNvSpPr/>
          <p:nvPr/>
        </p:nvSpPr>
        <p:spPr>
          <a:xfrm>
            <a:off x="2930457" y="5427464"/>
            <a:ext cx="369332" cy="369332"/>
          </a:xfrm>
          <a:prstGeom prst="ellipse">
            <a:avLst/>
          </a:prstGeom>
          <a:noFill/>
          <a:ln w="38100">
            <a:solidFill>
              <a:srgbClr val="86B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278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  <p:bldLst>
      <p:bldP spid="29" grpId="0" animBg="1"/>
      <p:bldP spid="33" grpId="0" animBg="1"/>
      <p:bldP spid="51" grpId="0" animBg="1"/>
      <p:bldP spid="5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How Many Dinosaurs?</a:t>
            </a:r>
            <a:endParaRPr lang="en-GB" sz="3600" dirty="0">
              <a:latin typeface="+mn-lt"/>
            </a:endParaRPr>
          </a:p>
        </p:txBody>
      </p:sp>
      <p:graphicFrame>
        <p:nvGraphicFramePr>
          <p:cNvPr id="9" name="Number Lin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3374262"/>
              </p:ext>
            </p:extLst>
          </p:nvPr>
        </p:nvGraphicFramePr>
        <p:xfrm>
          <a:off x="866488" y="5868776"/>
          <a:ext cx="7504000" cy="264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400">
                  <a:extLst>
                    <a:ext uri="{9D8B030D-6E8A-4147-A177-3AD203B41FA5}">
                      <a16:colId xmlns:a16="http://schemas.microsoft.com/office/drawing/2014/main" xmlns="" val="2676773941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2315998619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997629345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1365633238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789553176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1348360293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2393604673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937160280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912373707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617816314"/>
                    </a:ext>
                  </a:extLst>
                </a:gridCol>
              </a:tblGrid>
              <a:tr h="264335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17862293"/>
                  </a:ext>
                </a:extLst>
              </a:tr>
            </a:tbl>
          </a:graphicData>
        </a:graphic>
      </p:graphicFrame>
      <p:grpSp>
        <p:nvGrpSpPr>
          <p:cNvPr id="12" name="Numbers"/>
          <p:cNvGrpSpPr/>
          <p:nvPr/>
        </p:nvGrpSpPr>
        <p:grpSpPr>
          <a:xfrm>
            <a:off x="692973" y="5428829"/>
            <a:ext cx="7925993" cy="369332"/>
            <a:chOff x="692973" y="5503653"/>
            <a:chExt cx="7925993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692973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0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45568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228311" y="5503653"/>
              <a:ext cx="2972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96107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3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711736" y="5503653"/>
              <a:ext cx="3193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4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459360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5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197557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6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947257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7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0846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8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56082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9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34694" y="5503653"/>
              <a:ext cx="484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</p:grpSp>
      <p:sp>
        <p:nvSpPr>
          <p:cNvPr id="29" name="2nd Circle"/>
          <p:cNvSpPr/>
          <p:nvPr/>
        </p:nvSpPr>
        <p:spPr>
          <a:xfrm>
            <a:off x="6675133" y="5428829"/>
            <a:ext cx="369332" cy="369332"/>
          </a:xfrm>
          <a:prstGeom prst="ellipse">
            <a:avLst/>
          </a:prstGeom>
          <a:noFill/>
          <a:ln w="38100">
            <a:solidFill>
              <a:srgbClr val="86B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Large Number Shap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42" y="2504283"/>
            <a:ext cx="581798" cy="619810"/>
          </a:xfrm>
          <a:prstGeom prst="rect">
            <a:avLst/>
          </a:prstGeom>
        </p:spPr>
      </p:pic>
      <p:sp>
        <p:nvSpPr>
          <p:cNvPr id="33" name="Answer Text"/>
          <p:cNvSpPr/>
          <p:nvPr/>
        </p:nvSpPr>
        <p:spPr>
          <a:xfrm>
            <a:off x="790542" y="6246059"/>
            <a:ext cx="7579946" cy="513728"/>
          </a:xfrm>
          <a:prstGeom prst="round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altLang="en-US" sz="1600" b="1" dirty="0">
                <a:solidFill>
                  <a:schemeClr val="bg2"/>
                </a:solidFill>
                <a:latin typeface="Twinkl" pitchFamily="2" charset="0"/>
              </a:rPr>
              <a:t>One more than 7 is 8.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873" y="4577909"/>
            <a:ext cx="781270" cy="42965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614" y="2610648"/>
            <a:ext cx="781270" cy="429650"/>
          </a:xfrm>
          <a:prstGeom prst="rect">
            <a:avLst/>
          </a:prstGeom>
        </p:spPr>
      </p:pic>
      <p:grpSp>
        <p:nvGrpSpPr>
          <p:cNvPr id="34" name="Group 33"/>
          <p:cNvGrpSpPr/>
          <p:nvPr/>
        </p:nvGrpSpPr>
        <p:grpSpPr>
          <a:xfrm>
            <a:off x="5973727" y="5189012"/>
            <a:ext cx="931698" cy="903813"/>
            <a:chOff x="2992853" y="5208309"/>
            <a:chExt cx="931698" cy="903813"/>
          </a:xfrm>
        </p:grpSpPr>
        <p:sp>
          <p:nvSpPr>
            <p:cNvPr id="35" name="Arc"/>
            <p:cNvSpPr/>
            <p:nvPr/>
          </p:nvSpPr>
          <p:spPr>
            <a:xfrm rot="18984947">
              <a:off x="2992853" y="5208309"/>
              <a:ext cx="931698" cy="903813"/>
            </a:xfrm>
            <a:prstGeom prst="arc">
              <a:avLst/>
            </a:prstGeom>
            <a:ln w="28575">
              <a:solidFill>
                <a:srgbClr val="86B73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Isosceles Triangle 37"/>
            <p:cNvSpPr/>
            <p:nvPr/>
          </p:nvSpPr>
          <p:spPr>
            <a:xfrm rot="8354735">
              <a:off x="3747932" y="5301370"/>
              <a:ext cx="127755" cy="99833"/>
            </a:xfrm>
            <a:prstGeom prst="triangle">
              <a:avLst/>
            </a:prstGeom>
            <a:solidFill>
              <a:srgbClr val="86B7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7" name="OH No! Text"/>
          <p:cNvSpPr/>
          <p:nvPr/>
        </p:nvSpPr>
        <p:spPr>
          <a:xfrm>
            <a:off x="2228311" y="1371811"/>
            <a:ext cx="6156055" cy="918977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algn="ctr"/>
            <a:r>
              <a:rPr lang="en-US" altLang="en-US" dirty="0">
                <a:solidFill>
                  <a:schemeClr val="bg2"/>
                </a:solidFill>
                <a:latin typeface="Twinkl" pitchFamily="2" charset="0"/>
              </a:rPr>
              <a:t>Triceratops finds 7 dinosaurs playing hide-and-seek. </a:t>
            </a:r>
            <a:br>
              <a:rPr lang="en-US" altLang="en-US" dirty="0">
                <a:solidFill>
                  <a:schemeClr val="bg2"/>
                </a:solidFill>
                <a:latin typeface="Twinkl" pitchFamily="2" charset="0"/>
              </a:rPr>
            </a:br>
            <a:r>
              <a:rPr lang="en-US" altLang="en-US" dirty="0">
                <a:solidFill>
                  <a:schemeClr val="bg2"/>
                </a:solidFill>
                <a:latin typeface="Twinkl" pitchFamily="2" charset="0"/>
              </a:rPr>
              <a:t>Then she finds 1 more. </a:t>
            </a:r>
          </a:p>
          <a:p>
            <a:pPr algn="ctr"/>
            <a:r>
              <a:rPr lang="en-US" dirty="0">
                <a:solidFill>
                  <a:schemeClr val="bg2"/>
                </a:solidFill>
                <a:latin typeface="Twinkl" pitchFamily="2" charset="0"/>
              </a:rPr>
              <a:t>What is 1 more than 7?</a:t>
            </a:r>
            <a:endParaRPr lang="en-GB" dirty="0">
              <a:solidFill>
                <a:schemeClr val="bg2"/>
              </a:solidFill>
            </a:endParaRPr>
          </a:p>
        </p:txBody>
      </p:sp>
      <p:grpSp>
        <p:nvGrpSpPr>
          <p:cNvPr id="48" name="Dino"/>
          <p:cNvGrpSpPr/>
          <p:nvPr/>
        </p:nvGrpSpPr>
        <p:grpSpPr>
          <a:xfrm>
            <a:off x="735714" y="1350656"/>
            <a:ext cx="1409717" cy="941272"/>
            <a:chOff x="618025" y="1350656"/>
            <a:chExt cx="1409717" cy="941272"/>
          </a:xfrm>
        </p:grpSpPr>
        <p:pic>
          <p:nvPicPr>
            <p:cNvPr id="49" name="Dino Image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8025" y="1428320"/>
              <a:ext cx="983928" cy="863608"/>
            </a:xfrm>
            <a:prstGeom prst="rect">
              <a:avLst/>
            </a:prstGeom>
          </p:spPr>
        </p:pic>
        <p:pic>
          <p:nvPicPr>
            <p:cNvPr id="54" name="Small Number Shap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02295">
              <a:off x="1682744" y="1350656"/>
              <a:ext cx="344998" cy="367539"/>
            </a:xfrm>
            <a:prstGeom prst="rect">
              <a:avLst/>
            </a:prstGeom>
          </p:spPr>
        </p:pic>
      </p:grpSp>
      <p:sp>
        <p:nvSpPr>
          <p:cNvPr id="55" name="Reveal Answer"/>
          <p:cNvSpPr/>
          <p:nvPr/>
        </p:nvSpPr>
        <p:spPr>
          <a:xfrm>
            <a:off x="7190177" y="3037129"/>
            <a:ext cx="1194189" cy="1194189"/>
          </a:xfrm>
          <a:prstGeom prst="ellipse">
            <a:avLst/>
          </a:prstGeom>
          <a:solidFill>
            <a:srgbClr val="6CB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" tIns="36000" rIns="36000" bIns="36000" rtlCol="0" anchor="ctr">
            <a:noAutofit/>
          </a:bodyPr>
          <a:lstStyle/>
          <a:p>
            <a:pPr algn="ctr"/>
            <a:r>
              <a:rPr lang="en-US" altLang="en-US" dirty="0">
                <a:solidFill>
                  <a:schemeClr val="tx1"/>
                </a:solidFill>
                <a:latin typeface="Twinkl" pitchFamily="2" charset="0"/>
              </a:rPr>
              <a:t>Reveal Answer</a:t>
            </a:r>
          </a:p>
        </p:txBody>
      </p:sp>
      <p:sp>
        <p:nvSpPr>
          <p:cNvPr id="56" name="2nd Circle"/>
          <p:cNvSpPr/>
          <p:nvPr/>
        </p:nvSpPr>
        <p:spPr>
          <a:xfrm>
            <a:off x="5932013" y="5433917"/>
            <a:ext cx="369332" cy="369332"/>
          </a:xfrm>
          <a:prstGeom prst="ellipse">
            <a:avLst/>
          </a:prstGeom>
          <a:noFill/>
          <a:ln w="38100">
            <a:solidFill>
              <a:srgbClr val="86B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42" y="2538839"/>
            <a:ext cx="1280189" cy="250328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873" y="3952332"/>
            <a:ext cx="781270" cy="42965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873" y="3281490"/>
            <a:ext cx="781270" cy="42965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873" y="2610648"/>
            <a:ext cx="781270" cy="42965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614" y="4563786"/>
            <a:ext cx="781270" cy="429650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614" y="3938209"/>
            <a:ext cx="781270" cy="42965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614" y="3267367"/>
            <a:ext cx="781270" cy="42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57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</p:childTnLst>
        </p:cTn>
      </p:par>
    </p:tnLst>
    <p:bldLst>
      <p:bldP spid="29" grpId="0" animBg="1"/>
      <p:bldP spid="33" grpId="0" animBg="1"/>
      <p:bldP spid="55" grpId="0" animBg="1"/>
      <p:bldP spid="5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How Many Dinosaurs?</a:t>
            </a:r>
            <a:endParaRPr lang="en-GB" sz="3600" dirty="0">
              <a:latin typeface="+mn-lt"/>
            </a:endParaRPr>
          </a:p>
        </p:txBody>
      </p:sp>
      <p:graphicFrame>
        <p:nvGraphicFramePr>
          <p:cNvPr id="9" name="Number Line"/>
          <p:cNvGraphicFramePr>
            <a:graphicFrameLocks noGrp="1"/>
          </p:cNvGraphicFramePr>
          <p:nvPr>
            <p:extLst/>
          </p:nvPr>
        </p:nvGraphicFramePr>
        <p:xfrm>
          <a:off x="866488" y="5868776"/>
          <a:ext cx="7504000" cy="264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400">
                  <a:extLst>
                    <a:ext uri="{9D8B030D-6E8A-4147-A177-3AD203B41FA5}">
                      <a16:colId xmlns:a16="http://schemas.microsoft.com/office/drawing/2014/main" xmlns="" val="2676773941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2315998619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997629345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1365633238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789553176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1348360293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2393604673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937160280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912373707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617816314"/>
                    </a:ext>
                  </a:extLst>
                </a:gridCol>
              </a:tblGrid>
              <a:tr h="264335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17862293"/>
                  </a:ext>
                </a:extLst>
              </a:tr>
            </a:tbl>
          </a:graphicData>
        </a:graphic>
      </p:graphicFrame>
      <p:grpSp>
        <p:nvGrpSpPr>
          <p:cNvPr id="12" name="Numbers"/>
          <p:cNvGrpSpPr/>
          <p:nvPr/>
        </p:nvGrpSpPr>
        <p:grpSpPr>
          <a:xfrm>
            <a:off x="692973" y="5428829"/>
            <a:ext cx="7925993" cy="369332"/>
            <a:chOff x="692973" y="5503653"/>
            <a:chExt cx="7925993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692973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0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45568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228311" y="5503653"/>
              <a:ext cx="2972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96107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3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711736" y="5503653"/>
              <a:ext cx="3193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4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459360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5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197557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6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947257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7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0846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8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56082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9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34694" y="5503653"/>
              <a:ext cx="484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</p:grpSp>
      <p:sp>
        <p:nvSpPr>
          <p:cNvPr id="29" name="2nd Circle"/>
          <p:cNvSpPr/>
          <p:nvPr/>
        </p:nvSpPr>
        <p:spPr>
          <a:xfrm>
            <a:off x="5916777" y="5428829"/>
            <a:ext cx="369332" cy="369332"/>
          </a:xfrm>
          <a:prstGeom prst="ellipse">
            <a:avLst/>
          </a:prstGeom>
          <a:noFill/>
          <a:ln w="38100">
            <a:solidFill>
              <a:srgbClr val="86B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Large Number Shap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140" y="2429779"/>
            <a:ext cx="581798" cy="619810"/>
          </a:xfrm>
          <a:prstGeom prst="rect">
            <a:avLst/>
          </a:prstGeom>
        </p:spPr>
      </p:pic>
      <p:sp>
        <p:nvSpPr>
          <p:cNvPr id="33" name="Answer Text"/>
          <p:cNvSpPr/>
          <p:nvPr/>
        </p:nvSpPr>
        <p:spPr>
          <a:xfrm>
            <a:off x="790542" y="6246059"/>
            <a:ext cx="7579946" cy="513728"/>
          </a:xfrm>
          <a:prstGeom prst="round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altLang="en-US" sz="1600" b="1" dirty="0">
                <a:solidFill>
                  <a:schemeClr val="bg2"/>
                </a:solidFill>
                <a:latin typeface="Twinkl" pitchFamily="2" charset="0"/>
              </a:rPr>
              <a:t>One more than 6 is 7.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429" y="3082122"/>
            <a:ext cx="1201509" cy="19722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661" y="4490249"/>
            <a:ext cx="483254" cy="48114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605" y="4478940"/>
            <a:ext cx="483254" cy="48114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661" y="3838389"/>
            <a:ext cx="483254" cy="48114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605" y="3829223"/>
            <a:ext cx="483254" cy="48114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661" y="3186529"/>
            <a:ext cx="483254" cy="48114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604" y="3179505"/>
            <a:ext cx="483254" cy="48114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604" y="2529787"/>
            <a:ext cx="483254" cy="481140"/>
          </a:xfrm>
          <a:prstGeom prst="rect">
            <a:avLst/>
          </a:prstGeom>
        </p:spPr>
      </p:pic>
      <p:grpSp>
        <p:nvGrpSpPr>
          <p:cNvPr id="34" name="Group 33"/>
          <p:cNvGrpSpPr/>
          <p:nvPr/>
        </p:nvGrpSpPr>
        <p:grpSpPr>
          <a:xfrm>
            <a:off x="5215371" y="5189012"/>
            <a:ext cx="931698" cy="903813"/>
            <a:chOff x="2992853" y="5208309"/>
            <a:chExt cx="931698" cy="903813"/>
          </a:xfrm>
        </p:grpSpPr>
        <p:sp>
          <p:nvSpPr>
            <p:cNvPr id="35" name="Arc"/>
            <p:cNvSpPr/>
            <p:nvPr/>
          </p:nvSpPr>
          <p:spPr>
            <a:xfrm rot="18984947">
              <a:off x="2992853" y="5208309"/>
              <a:ext cx="931698" cy="903813"/>
            </a:xfrm>
            <a:prstGeom prst="arc">
              <a:avLst/>
            </a:prstGeom>
            <a:ln w="28575">
              <a:solidFill>
                <a:srgbClr val="86B73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Isosceles Triangle 37"/>
            <p:cNvSpPr/>
            <p:nvPr/>
          </p:nvSpPr>
          <p:spPr>
            <a:xfrm rot="8354735">
              <a:off x="3747932" y="5301370"/>
              <a:ext cx="127755" cy="99833"/>
            </a:xfrm>
            <a:prstGeom prst="triangle">
              <a:avLst/>
            </a:prstGeom>
            <a:solidFill>
              <a:srgbClr val="86B7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7" name="OH No! Text"/>
          <p:cNvSpPr/>
          <p:nvPr/>
        </p:nvSpPr>
        <p:spPr>
          <a:xfrm>
            <a:off x="2228311" y="1371811"/>
            <a:ext cx="6156055" cy="918977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algn="ctr"/>
            <a:r>
              <a:rPr lang="en-US" altLang="en-US" dirty="0">
                <a:solidFill>
                  <a:schemeClr val="bg2"/>
                </a:solidFill>
                <a:latin typeface="Twinkl" pitchFamily="2" charset="0"/>
              </a:rPr>
              <a:t>Triceratops finds 6 dinosaurs playing hide-and-seek. </a:t>
            </a:r>
            <a:br>
              <a:rPr lang="en-US" altLang="en-US" dirty="0">
                <a:solidFill>
                  <a:schemeClr val="bg2"/>
                </a:solidFill>
                <a:latin typeface="Twinkl" pitchFamily="2" charset="0"/>
              </a:rPr>
            </a:br>
            <a:r>
              <a:rPr lang="en-US" altLang="en-US" dirty="0">
                <a:solidFill>
                  <a:schemeClr val="bg2"/>
                </a:solidFill>
                <a:latin typeface="Twinkl" pitchFamily="2" charset="0"/>
              </a:rPr>
              <a:t>Then she finds 1 more. </a:t>
            </a:r>
          </a:p>
          <a:p>
            <a:pPr algn="ctr"/>
            <a:r>
              <a:rPr lang="en-US" dirty="0">
                <a:solidFill>
                  <a:schemeClr val="bg2"/>
                </a:solidFill>
                <a:latin typeface="Twinkl" pitchFamily="2" charset="0"/>
              </a:rPr>
              <a:t>What is 1 more than 6?</a:t>
            </a:r>
            <a:endParaRPr lang="en-GB" dirty="0">
              <a:solidFill>
                <a:schemeClr val="bg2"/>
              </a:solidFill>
            </a:endParaRPr>
          </a:p>
        </p:txBody>
      </p:sp>
      <p:grpSp>
        <p:nvGrpSpPr>
          <p:cNvPr id="48" name="Dino"/>
          <p:cNvGrpSpPr/>
          <p:nvPr/>
        </p:nvGrpSpPr>
        <p:grpSpPr>
          <a:xfrm>
            <a:off x="735714" y="1350656"/>
            <a:ext cx="1409717" cy="941272"/>
            <a:chOff x="618025" y="1350656"/>
            <a:chExt cx="1409717" cy="941272"/>
          </a:xfrm>
        </p:grpSpPr>
        <p:pic>
          <p:nvPicPr>
            <p:cNvPr id="49" name="Dino Image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8025" y="1428320"/>
              <a:ext cx="983928" cy="863608"/>
            </a:xfrm>
            <a:prstGeom prst="rect">
              <a:avLst/>
            </a:prstGeom>
          </p:spPr>
        </p:pic>
        <p:pic>
          <p:nvPicPr>
            <p:cNvPr id="54" name="Small Number Shape 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02295">
              <a:off x="1682744" y="1350656"/>
              <a:ext cx="344998" cy="367539"/>
            </a:xfrm>
            <a:prstGeom prst="rect">
              <a:avLst/>
            </a:prstGeom>
          </p:spPr>
        </p:pic>
      </p:grpSp>
      <p:sp>
        <p:nvSpPr>
          <p:cNvPr id="55" name="Reveal Answer"/>
          <p:cNvSpPr/>
          <p:nvPr/>
        </p:nvSpPr>
        <p:spPr>
          <a:xfrm>
            <a:off x="7190177" y="3037129"/>
            <a:ext cx="1194189" cy="1194189"/>
          </a:xfrm>
          <a:prstGeom prst="ellipse">
            <a:avLst/>
          </a:prstGeom>
          <a:solidFill>
            <a:srgbClr val="6CB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" tIns="36000" rIns="36000" bIns="36000" rtlCol="0" anchor="ctr">
            <a:noAutofit/>
          </a:bodyPr>
          <a:lstStyle/>
          <a:p>
            <a:pPr algn="ctr"/>
            <a:r>
              <a:rPr lang="en-US" altLang="en-US" dirty="0">
                <a:solidFill>
                  <a:schemeClr val="tx1"/>
                </a:solidFill>
                <a:latin typeface="Twinkl" pitchFamily="2" charset="0"/>
              </a:rPr>
              <a:t>Reveal Answer</a:t>
            </a:r>
          </a:p>
        </p:txBody>
      </p:sp>
      <p:sp>
        <p:nvSpPr>
          <p:cNvPr id="56" name="2nd Circle"/>
          <p:cNvSpPr/>
          <p:nvPr/>
        </p:nvSpPr>
        <p:spPr>
          <a:xfrm>
            <a:off x="5173657" y="5433917"/>
            <a:ext cx="369332" cy="369332"/>
          </a:xfrm>
          <a:prstGeom prst="ellipse">
            <a:avLst/>
          </a:prstGeom>
          <a:noFill/>
          <a:ln w="38100">
            <a:solidFill>
              <a:srgbClr val="86B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763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</p:childTnLst>
        </p:cTn>
      </p:par>
    </p:tnLst>
    <p:bldLst>
      <p:bldP spid="29" grpId="0" animBg="1"/>
      <p:bldP spid="33" grpId="0" animBg="1"/>
      <p:bldP spid="55" grpId="0" animBg="1"/>
      <p:bldP spid="5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How Many Dinosaurs?</a:t>
            </a:r>
            <a:endParaRPr lang="en-GB" sz="3600" dirty="0">
              <a:latin typeface="+mn-lt"/>
            </a:endParaRPr>
          </a:p>
        </p:txBody>
      </p:sp>
      <p:graphicFrame>
        <p:nvGraphicFramePr>
          <p:cNvPr id="9" name="Number Lin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7008846"/>
              </p:ext>
            </p:extLst>
          </p:nvPr>
        </p:nvGraphicFramePr>
        <p:xfrm>
          <a:off x="866488" y="5868776"/>
          <a:ext cx="7504000" cy="264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400">
                  <a:extLst>
                    <a:ext uri="{9D8B030D-6E8A-4147-A177-3AD203B41FA5}">
                      <a16:colId xmlns:a16="http://schemas.microsoft.com/office/drawing/2014/main" xmlns="" val="2676773941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2315998619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997629345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1365633238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789553176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1348360293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2393604673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937160280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912373707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617816314"/>
                    </a:ext>
                  </a:extLst>
                </a:gridCol>
              </a:tblGrid>
              <a:tr h="264335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17862293"/>
                  </a:ext>
                </a:extLst>
              </a:tr>
            </a:tbl>
          </a:graphicData>
        </a:graphic>
      </p:graphicFrame>
      <p:grpSp>
        <p:nvGrpSpPr>
          <p:cNvPr id="12" name="Numbers"/>
          <p:cNvGrpSpPr/>
          <p:nvPr/>
        </p:nvGrpSpPr>
        <p:grpSpPr>
          <a:xfrm>
            <a:off x="692973" y="5428829"/>
            <a:ext cx="7925993" cy="369332"/>
            <a:chOff x="692973" y="5503653"/>
            <a:chExt cx="7925993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692973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0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45568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228311" y="5503653"/>
              <a:ext cx="2972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96107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3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711736" y="5503653"/>
              <a:ext cx="3193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4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459360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5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197557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6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947257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7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0846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8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56082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9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34694" y="5503653"/>
              <a:ext cx="484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</p:grpSp>
      <p:sp>
        <p:nvSpPr>
          <p:cNvPr id="29" name="2nd Circle"/>
          <p:cNvSpPr/>
          <p:nvPr/>
        </p:nvSpPr>
        <p:spPr>
          <a:xfrm>
            <a:off x="4426095" y="5428829"/>
            <a:ext cx="369332" cy="369332"/>
          </a:xfrm>
          <a:prstGeom prst="ellipse">
            <a:avLst/>
          </a:prstGeom>
          <a:noFill/>
          <a:ln w="38100">
            <a:solidFill>
              <a:srgbClr val="86B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Large Number Shap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687" y="2383183"/>
            <a:ext cx="788838" cy="840377"/>
          </a:xfrm>
          <a:prstGeom prst="rect">
            <a:avLst/>
          </a:prstGeom>
        </p:spPr>
      </p:pic>
      <p:sp>
        <p:nvSpPr>
          <p:cNvPr id="33" name="Answer Text"/>
          <p:cNvSpPr/>
          <p:nvPr/>
        </p:nvSpPr>
        <p:spPr>
          <a:xfrm>
            <a:off x="790542" y="6246059"/>
            <a:ext cx="7579946" cy="513728"/>
          </a:xfrm>
          <a:prstGeom prst="round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altLang="en-US" sz="1600" b="1" dirty="0">
                <a:solidFill>
                  <a:schemeClr val="bg2"/>
                </a:solidFill>
                <a:latin typeface="Twinkl" pitchFamily="2" charset="0"/>
              </a:rPr>
              <a:t>One more than 4 is 5.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264" y="3261564"/>
            <a:ext cx="1587261" cy="16798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370" y="4158372"/>
            <a:ext cx="889559" cy="78865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748" y="4158372"/>
            <a:ext cx="889559" cy="78865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5910" y="3293585"/>
            <a:ext cx="889559" cy="78865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288" y="3293585"/>
            <a:ext cx="889559" cy="78865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288" y="2386575"/>
            <a:ext cx="889559" cy="788659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3747588" y="5141219"/>
            <a:ext cx="931698" cy="903813"/>
            <a:chOff x="2992853" y="5208309"/>
            <a:chExt cx="931698" cy="903813"/>
          </a:xfrm>
        </p:grpSpPr>
        <p:sp>
          <p:nvSpPr>
            <p:cNvPr id="37" name="Arc"/>
            <p:cNvSpPr/>
            <p:nvPr/>
          </p:nvSpPr>
          <p:spPr>
            <a:xfrm rot="18984947">
              <a:off x="2992853" y="5208309"/>
              <a:ext cx="931698" cy="903813"/>
            </a:xfrm>
            <a:prstGeom prst="arc">
              <a:avLst/>
            </a:prstGeom>
            <a:ln w="28575">
              <a:solidFill>
                <a:srgbClr val="86B73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Isosceles Triangle 37"/>
            <p:cNvSpPr/>
            <p:nvPr/>
          </p:nvSpPr>
          <p:spPr>
            <a:xfrm rot="8354735">
              <a:off x="3747932" y="5301370"/>
              <a:ext cx="127755" cy="99833"/>
            </a:xfrm>
            <a:prstGeom prst="triangle">
              <a:avLst/>
            </a:prstGeom>
            <a:solidFill>
              <a:srgbClr val="86B7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9" name="OH No! Text"/>
          <p:cNvSpPr/>
          <p:nvPr/>
        </p:nvSpPr>
        <p:spPr>
          <a:xfrm>
            <a:off x="2228311" y="1371811"/>
            <a:ext cx="6156055" cy="918977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algn="ctr"/>
            <a:r>
              <a:rPr lang="en-US" altLang="en-US" dirty="0">
                <a:solidFill>
                  <a:schemeClr val="bg2"/>
                </a:solidFill>
                <a:latin typeface="Twinkl" pitchFamily="2" charset="0"/>
              </a:rPr>
              <a:t>Triceratops finds 4 dinosaurs playing hide-and-seek. </a:t>
            </a:r>
            <a:br>
              <a:rPr lang="en-US" altLang="en-US" dirty="0">
                <a:solidFill>
                  <a:schemeClr val="bg2"/>
                </a:solidFill>
                <a:latin typeface="Twinkl" pitchFamily="2" charset="0"/>
              </a:rPr>
            </a:br>
            <a:r>
              <a:rPr lang="en-US" altLang="en-US" dirty="0">
                <a:solidFill>
                  <a:schemeClr val="bg2"/>
                </a:solidFill>
                <a:latin typeface="Twinkl" pitchFamily="2" charset="0"/>
              </a:rPr>
              <a:t>Then she finds 1 more. </a:t>
            </a:r>
          </a:p>
          <a:p>
            <a:pPr algn="ctr"/>
            <a:r>
              <a:rPr lang="en-US" dirty="0">
                <a:solidFill>
                  <a:schemeClr val="bg2"/>
                </a:solidFill>
                <a:latin typeface="Twinkl" pitchFamily="2" charset="0"/>
              </a:rPr>
              <a:t>What is 1 more than 4?</a:t>
            </a:r>
            <a:endParaRPr lang="en-GB" dirty="0">
              <a:solidFill>
                <a:schemeClr val="bg2"/>
              </a:solidFill>
            </a:endParaRPr>
          </a:p>
        </p:txBody>
      </p:sp>
      <p:grpSp>
        <p:nvGrpSpPr>
          <p:cNvPr id="40" name="Dino"/>
          <p:cNvGrpSpPr/>
          <p:nvPr/>
        </p:nvGrpSpPr>
        <p:grpSpPr>
          <a:xfrm>
            <a:off x="735714" y="1350656"/>
            <a:ext cx="1409717" cy="941272"/>
            <a:chOff x="618025" y="1350656"/>
            <a:chExt cx="1409717" cy="941272"/>
          </a:xfrm>
        </p:grpSpPr>
        <p:pic>
          <p:nvPicPr>
            <p:cNvPr id="45" name="Dino Image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8025" y="1428320"/>
              <a:ext cx="983928" cy="863608"/>
            </a:xfrm>
            <a:prstGeom prst="rect">
              <a:avLst/>
            </a:prstGeom>
          </p:spPr>
        </p:pic>
        <p:pic>
          <p:nvPicPr>
            <p:cNvPr id="46" name="Small Number Shape 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02295">
              <a:off x="1682744" y="1350656"/>
              <a:ext cx="344998" cy="367539"/>
            </a:xfrm>
            <a:prstGeom prst="rect">
              <a:avLst/>
            </a:prstGeom>
          </p:spPr>
        </p:pic>
      </p:grpSp>
      <p:sp>
        <p:nvSpPr>
          <p:cNvPr id="47" name="Reveal Answer"/>
          <p:cNvSpPr/>
          <p:nvPr/>
        </p:nvSpPr>
        <p:spPr>
          <a:xfrm>
            <a:off x="7190177" y="3037129"/>
            <a:ext cx="1194189" cy="1194189"/>
          </a:xfrm>
          <a:prstGeom prst="ellipse">
            <a:avLst/>
          </a:prstGeom>
          <a:solidFill>
            <a:srgbClr val="6CB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" tIns="36000" rIns="36000" bIns="36000" rtlCol="0" anchor="ctr">
            <a:noAutofit/>
          </a:bodyPr>
          <a:lstStyle/>
          <a:p>
            <a:pPr algn="ctr"/>
            <a:r>
              <a:rPr lang="en-US" altLang="en-US" dirty="0">
                <a:solidFill>
                  <a:schemeClr val="tx1"/>
                </a:solidFill>
                <a:latin typeface="Twinkl" pitchFamily="2" charset="0"/>
              </a:rPr>
              <a:t>Reveal Answer</a:t>
            </a:r>
          </a:p>
        </p:txBody>
      </p:sp>
      <p:sp>
        <p:nvSpPr>
          <p:cNvPr id="48" name="2nd Circle"/>
          <p:cNvSpPr/>
          <p:nvPr/>
        </p:nvSpPr>
        <p:spPr>
          <a:xfrm>
            <a:off x="3682255" y="5428829"/>
            <a:ext cx="369332" cy="369332"/>
          </a:xfrm>
          <a:prstGeom prst="ellipse">
            <a:avLst/>
          </a:prstGeom>
          <a:noFill/>
          <a:ln w="38100">
            <a:solidFill>
              <a:srgbClr val="86B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243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29" grpId="0" animBg="1"/>
      <p:bldP spid="33" grpId="0" animBg="1"/>
      <p:bldP spid="47" grpId="0" animBg="1"/>
      <p:bldP spid="4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005" y="2548847"/>
            <a:ext cx="1050421" cy="2642242"/>
          </a:xfrm>
          <a:prstGeom prst="rect">
            <a:avLst/>
          </a:prstGeom>
        </p:spPr>
      </p:pic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/>
              <a:t>How Many Dinosaurs?</a:t>
            </a:r>
            <a:endParaRPr lang="en-GB" sz="3600" dirty="0">
              <a:latin typeface="+mn-lt"/>
            </a:endParaRPr>
          </a:p>
        </p:txBody>
      </p:sp>
      <p:graphicFrame>
        <p:nvGraphicFramePr>
          <p:cNvPr id="9" name="Number Lin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152446"/>
              </p:ext>
            </p:extLst>
          </p:nvPr>
        </p:nvGraphicFramePr>
        <p:xfrm>
          <a:off x="866488" y="5868776"/>
          <a:ext cx="7504000" cy="264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400">
                  <a:extLst>
                    <a:ext uri="{9D8B030D-6E8A-4147-A177-3AD203B41FA5}">
                      <a16:colId xmlns:a16="http://schemas.microsoft.com/office/drawing/2014/main" xmlns="" val="2676773941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2315998619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997629345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1365633238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789553176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1348360293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2393604673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937160280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912373707"/>
                    </a:ext>
                  </a:extLst>
                </a:gridCol>
                <a:gridCol w="750400">
                  <a:extLst>
                    <a:ext uri="{9D8B030D-6E8A-4147-A177-3AD203B41FA5}">
                      <a16:colId xmlns:a16="http://schemas.microsoft.com/office/drawing/2014/main" xmlns="" val="3617816314"/>
                    </a:ext>
                  </a:extLst>
                </a:gridCol>
              </a:tblGrid>
              <a:tr h="264335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 marL="100290" marR="100290" marT="50144" marB="50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17862293"/>
                  </a:ext>
                </a:extLst>
              </a:tr>
            </a:tbl>
          </a:graphicData>
        </a:graphic>
      </p:graphicFrame>
      <p:grpSp>
        <p:nvGrpSpPr>
          <p:cNvPr id="12" name="Numbers"/>
          <p:cNvGrpSpPr/>
          <p:nvPr/>
        </p:nvGrpSpPr>
        <p:grpSpPr>
          <a:xfrm>
            <a:off x="692973" y="5428829"/>
            <a:ext cx="7925993" cy="369332"/>
            <a:chOff x="692973" y="5503653"/>
            <a:chExt cx="7925993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692973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0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45568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228311" y="5503653"/>
              <a:ext cx="2972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96107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3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711736" y="5503653"/>
              <a:ext cx="3193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4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459360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5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197557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6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947257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7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08461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8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56082" y="550365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9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34694" y="5503653"/>
              <a:ext cx="484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</p:grpSp>
      <p:sp>
        <p:nvSpPr>
          <p:cNvPr id="29" name="2nd Circle"/>
          <p:cNvSpPr/>
          <p:nvPr/>
        </p:nvSpPr>
        <p:spPr>
          <a:xfrm>
            <a:off x="8150934" y="5428829"/>
            <a:ext cx="369332" cy="369332"/>
          </a:xfrm>
          <a:prstGeom prst="ellipse">
            <a:avLst/>
          </a:prstGeom>
          <a:noFill/>
          <a:ln w="38100">
            <a:solidFill>
              <a:srgbClr val="86B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Large Number Shap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952" y="2528031"/>
            <a:ext cx="495766" cy="528157"/>
          </a:xfrm>
          <a:prstGeom prst="rect">
            <a:avLst/>
          </a:prstGeom>
        </p:spPr>
      </p:pic>
      <p:sp>
        <p:nvSpPr>
          <p:cNvPr id="33" name="Answer Text"/>
          <p:cNvSpPr/>
          <p:nvPr/>
        </p:nvSpPr>
        <p:spPr>
          <a:xfrm>
            <a:off x="790542" y="6246059"/>
            <a:ext cx="7579946" cy="513728"/>
          </a:xfrm>
          <a:prstGeom prst="round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altLang="en-US" sz="1600" b="1" dirty="0">
                <a:solidFill>
                  <a:schemeClr val="bg2"/>
                </a:solidFill>
                <a:latin typeface="Twinkl" pitchFamily="2" charset="0"/>
              </a:rPr>
              <a:t>One more than 9 is 10.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158" y="4685934"/>
            <a:ext cx="597987" cy="49166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409" y="2577967"/>
            <a:ext cx="635148" cy="52222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7455030" y="5118297"/>
            <a:ext cx="931698" cy="903813"/>
            <a:chOff x="2992853" y="5208309"/>
            <a:chExt cx="931698" cy="903813"/>
          </a:xfrm>
        </p:grpSpPr>
        <p:sp>
          <p:nvSpPr>
            <p:cNvPr id="41" name="Arc"/>
            <p:cNvSpPr/>
            <p:nvPr/>
          </p:nvSpPr>
          <p:spPr>
            <a:xfrm rot="18984947">
              <a:off x="2992853" y="5208309"/>
              <a:ext cx="931698" cy="903813"/>
            </a:xfrm>
            <a:prstGeom prst="arc">
              <a:avLst/>
            </a:prstGeom>
            <a:ln w="28575">
              <a:solidFill>
                <a:srgbClr val="86B73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Isosceles Triangle 41"/>
            <p:cNvSpPr/>
            <p:nvPr/>
          </p:nvSpPr>
          <p:spPr>
            <a:xfrm rot="8354735">
              <a:off x="3747932" y="5301370"/>
              <a:ext cx="127755" cy="99833"/>
            </a:xfrm>
            <a:prstGeom prst="triangle">
              <a:avLst/>
            </a:prstGeom>
            <a:solidFill>
              <a:srgbClr val="86B7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804" y="4685934"/>
            <a:ext cx="597987" cy="49166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158" y="4158520"/>
            <a:ext cx="597987" cy="4916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804" y="4155142"/>
            <a:ext cx="597987" cy="49166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259" y="3631106"/>
            <a:ext cx="597987" cy="49166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905" y="3629417"/>
            <a:ext cx="597987" cy="49166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259" y="3103692"/>
            <a:ext cx="597987" cy="49166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905" y="3103692"/>
            <a:ext cx="597987" cy="49166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905" y="2577967"/>
            <a:ext cx="597987" cy="491667"/>
          </a:xfrm>
          <a:prstGeom prst="rect">
            <a:avLst/>
          </a:prstGeom>
        </p:spPr>
      </p:pic>
      <p:sp>
        <p:nvSpPr>
          <p:cNvPr id="58" name="OH No! Text"/>
          <p:cNvSpPr/>
          <p:nvPr/>
        </p:nvSpPr>
        <p:spPr>
          <a:xfrm>
            <a:off x="2228311" y="1371811"/>
            <a:ext cx="6156055" cy="918977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algn="ctr"/>
            <a:r>
              <a:rPr lang="en-US" altLang="en-US" dirty="0">
                <a:solidFill>
                  <a:schemeClr val="bg2"/>
                </a:solidFill>
                <a:latin typeface="Twinkl" pitchFamily="2" charset="0"/>
              </a:rPr>
              <a:t>Triceratops finds 9 dinosaurs playing hide-and-seek. </a:t>
            </a:r>
            <a:br>
              <a:rPr lang="en-US" altLang="en-US" dirty="0">
                <a:solidFill>
                  <a:schemeClr val="bg2"/>
                </a:solidFill>
                <a:latin typeface="Twinkl" pitchFamily="2" charset="0"/>
              </a:rPr>
            </a:br>
            <a:r>
              <a:rPr lang="en-US" altLang="en-US" dirty="0">
                <a:solidFill>
                  <a:schemeClr val="bg2"/>
                </a:solidFill>
                <a:latin typeface="Twinkl" pitchFamily="2" charset="0"/>
              </a:rPr>
              <a:t>Then she finds 1 more. </a:t>
            </a:r>
          </a:p>
          <a:p>
            <a:pPr algn="ctr"/>
            <a:r>
              <a:rPr lang="en-US" dirty="0">
                <a:solidFill>
                  <a:schemeClr val="bg2"/>
                </a:solidFill>
                <a:latin typeface="Twinkl" pitchFamily="2" charset="0"/>
              </a:rPr>
              <a:t>What is 1 more than 9?</a:t>
            </a:r>
            <a:endParaRPr lang="en-GB" dirty="0">
              <a:solidFill>
                <a:schemeClr val="bg2"/>
              </a:solidFill>
            </a:endParaRPr>
          </a:p>
        </p:txBody>
      </p:sp>
      <p:grpSp>
        <p:nvGrpSpPr>
          <p:cNvPr id="59" name="Dino"/>
          <p:cNvGrpSpPr/>
          <p:nvPr/>
        </p:nvGrpSpPr>
        <p:grpSpPr>
          <a:xfrm>
            <a:off x="735714" y="1350656"/>
            <a:ext cx="1409717" cy="941272"/>
            <a:chOff x="618025" y="1350656"/>
            <a:chExt cx="1409717" cy="941272"/>
          </a:xfrm>
        </p:grpSpPr>
        <p:pic>
          <p:nvPicPr>
            <p:cNvPr id="60" name="Dino Image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8025" y="1428320"/>
              <a:ext cx="983928" cy="863608"/>
            </a:xfrm>
            <a:prstGeom prst="rect">
              <a:avLst/>
            </a:prstGeom>
          </p:spPr>
        </p:pic>
        <p:pic>
          <p:nvPicPr>
            <p:cNvPr id="61" name="Small Number Shape 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02295">
              <a:off x="1682744" y="1350656"/>
              <a:ext cx="344998" cy="367539"/>
            </a:xfrm>
            <a:prstGeom prst="rect">
              <a:avLst/>
            </a:prstGeom>
          </p:spPr>
        </p:pic>
      </p:grpSp>
      <p:sp>
        <p:nvSpPr>
          <p:cNvPr id="62" name="Reveal Answer"/>
          <p:cNvSpPr/>
          <p:nvPr/>
        </p:nvSpPr>
        <p:spPr>
          <a:xfrm>
            <a:off x="7190177" y="3037129"/>
            <a:ext cx="1194189" cy="1194189"/>
          </a:xfrm>
          <a:prstGeom prst="ellipse">
            <a:avLst/>
          </a:prstGeom>
          <a:solidFill>
            <a:srgbClr val="6CB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" tIns="36000" rIns="36000" bIns="36000" rtlCol="0" anchor="ctr">
            <a:noAutofit/>
          </a:bodyPr>
          <a:lstStyle/>
          <a:p>
            <a:pPr algn="ctr"/>
            <a:r>
              <a:rPr lang="en-US" altLang="en-US" dirty="0">
                <a:solidFill>
                  <a:schemeClr val="tx1"/>
                </a:solidFill>
                <a:latin typeface="Twinkl" pitchFamily="2" charset="0"/>
              </a:rPr>
              <a:t>Reveal Answer</a:t>
            </a:r>
          </a:p>
        </p:txBody>
      </p:sp>
      <p:sp>
        <p:nvSpPr>
          <p:cNvPr id="63" name="2nd Circle"/>
          <p:cNvSpPr/>
          <p:nvPr/>
        </p:nvSpPr>
        <p:spPr>
          <a:xfrm>
            <a:off x="7423995" y="5410723"/>
            <a:ext cx="369332" cy="369332"/>
          </a:xfrm>
          <a:prstGeom prst="ellipse">
            <a:avLst/>
          </a:prstGeom>
          <a:noFill/>
          <a:ln w="38100">
            <a:solidFill>
              <a:srgbClr val="86B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598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</p:childTnLst>
        </p:cTn>
      </p:par>
    </p:tnLst>
    <p:bldLst>
      <p:bldP spid="29" grpId="0" animBg="1"/>
      <p:bldP spid="33" grpId="0" animBg="1"/>
      <p:bldP spid="62" grpId="0" animBg="1"/>
      <p:bldP spid="6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755649" y="5196689"/>
            <a:ext cx="7632701" cy="665586"/>
          </a:xfrm>
          <a:prstGeom prst="roundRect">
            <a:avLst>
              <a:gd name="adj" fmla="val 19387"/>
            </a:avLst>
          </a:prstGeom>
          <a:solidFill>
            <a:srgbClr val="CA4692"/>
          </a:solidFill>
          <a:ln>
            <a:solidFill>
              <a:srgbClr val="CA4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2600" dirty="0"/>
              <a:t>Triceratops has found all of her dinosaur friends!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137" y="-144066"/>
            <a:ext cx="5213367" cy="51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127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147</TotalTime>
  <Words>239</Words>
  <Application>Microsoft Office PowerPoint</Application>
  <PresentationFormat>On-screen Show (4:3)</PresentationFormat>
  <Paragraphs>100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Calibri</vt:lpstr>
      <vt:lpstr>Twinkl</vt:lpstr>
      <vt:lpstr>Arial</vt:lpstr>
      <vt:lpstr>Office Theme</vt:lpstr>
      <vt:lpstr>PowerPoint Presentation</vt:lpstr>
      <vt:lpstr>Hide-and-Seek!</vt:lpstr>
      <vt:lpstr>How Many Dinosaurs?</vt:lpstr>
      <vt:lpstr>How Many Dinosaurs?</vt:lpstr>
      <vt:lpstr>How Many Dinosaurs?</vt:lpstr>
      <vt:lpstr>How Many Dinosaurs?</vt:lpstr>
      <vt:lpstr>How Many Dinosaurs?</vt:lpstr>
      <vt:lpstr>How Many Dinosaurs?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Chris Hodge</cp:lastModifiedBy>
  <cp:revision>17</cp:revision>
  <dcterms:created xsi:type="dcterms:W3CDTF">2019-04-04T15:29:41Z</dcterms:created>
  <dcterms:modified xsi:type="dcterms:W3CDTF">2020-11-29T13:31:15Z</dcterms:modified>
</cp:coreProperties>
</file>