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7" r:id="rId4"/>
    <p:sldId id="258" r:id="rId5"/>
    <p:sldId id="259" r:id="rId6"/>
    <p:sldId id="264" r:id="rId7"/>
    <p:sldId id="265" r:id="rId8"/>
    <p:sldId id="266" r:id="rId9"/>
    <p:sldId id="262" r:id="rId10"/>
    <p:sldId id="263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1" autoAdjust="0"/>
    <p:restoredTop sz="94660"/>
  </p:normalViewPr>
  <p:slideViewPr>
    <p:cSldViewPr snapToGrid="0">
      <p:cViewPr varScale="1">
        <p:scale>
          <a:sx n="63" d="100"/>
          <a:sy n="63" d="100"/>
        </p:scale>
        <p:origin x="728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1708" y="2091263"/>
            <a:ext cx="9068586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2100" y="4682062"/>
            <a:ext cx="9070848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600" spc="8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5"/>
            <a:ext cx="1554480" cy="527213"/>
          </a:xfrm>
        </p:spPr>
        <p:txBody>
          <a:bodyPr/>
          <a:lstStyle>
            <a:lvl1pPr algn="ctr">
              <a:defRPr sz="1300" spc="0" baseline="0">
                <a:solidFill>
                  <a:schemeClr val="tx1"/>
                </a:solidFill>
                <a:latin typeface="+mn-lt"/>
              </a:defRPr>
            </a:lvl1pPr>
          </a:lstStyle>
          <a:p>
            <a:fld id="{DE7F1322-3D00-4E7E-9CD8-1D1E5784A2B5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453896" y="5211060"/>
            <a:ext cx="5905500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19" y="5212080"/>
            <a:ext cx="2111881" cy="2286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F3C318E-14D8-4B1D-BAF7-8717CEB76B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618708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F1322-3D00-4E7E-9CD8-1D1E5784A2B5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3C318E-14D8-4B1D-BAF7-8717CEB76B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32961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0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3623" y="2094309"/>
            <a:ext cx="9070848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72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63624" y="4682062"/>
            <a:ext cx="9070848" cy="45720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21808" y="1344502"/>
            <a:ext cx="1554480" cy="530352"/>
          </a:xfrm>
        </p:spPr>
        <p:txBody>
          <a:bodyPr/>
          <a:lstStyle>
            <a:lvl1pPr algn="ctr">
              <a:defRPr lang="en-US" sz="13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fld id="{DE7F1322-3D00-4E7E-9CD8-1D1E5784A2B5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3553" y="5211060"/>
            <a:ext cx="5907024" cy="228600"/>
          </a:xfrm>
        </p:spPr>
        <p:txBody>
          <a:bodyPr/>
          <a:lstStyle>
            <a:lvl1pPr algn="l">
              <a:defRPr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211060"/>
            <a:ext cx="2112264" cy="228600"/>
          </a:xfrm>
        </p:spPr>
        <p:txBody>
          <a:bodyPr/>
          <a:lstStyle/>
          <a:p>
            <a:fld id="{3F3C318E-14D8-4B1D-BAF7-8717CEB76B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259873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7032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F1322-3D00-4E7E-9CD8-1D1E5784A2B5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3C318E-14D8-4B1D-BAF7-8717CEB76B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20457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55898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7336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73368" y="2756581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F1322-3D00-4E7E-9CD8-1D1E5784A2B5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3C318E-14D8-4B1D-BAF7-8717CEB76B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713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F1322-3D00-4E7E-9CD8-1D1E5784A2B5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3C318E-14D8-4B1D-BAF7-8717CEB76B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02518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F1322-3D00-4E7E-9CD8-1D1E5784A2B5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3C318E-14D8-4B1D-BAF7-8717CEB76B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2248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245529" y="237744"/>
            <a:ext cx="8531352" cy="63825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7392"/>
            <a:ext cx="2430780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0" kern="1200" cap="none" spc="0" baseline="0" dirty="0">
                <a:solidFill>
                  <a:srgbClr val="FFFFFF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7772400" cy="53340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0780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F1322-3D00-4E7E-9CD8-1D1E5784A2B5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endParaRPr lang="en-GB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3677" y="6223002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3F3C318E-14D8-4B1D-BAF7-8717CEB76BE5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1848991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3504"/>
            <a:ext cx="2432304" cy="1645920"/>
          </a:xfrm>
        </p:spPr>
        <p:txBody>
          <a:bodyPr anchor="b">
            <a:noAutofit/>
          </a:bodyPr>
          <a:lstStyle>
            <a:lvl1pPr algn="l">
              <a:defRPr sz="2800" b="0">
                <a:solidFill>
                  <a:srgbClr val="FFFFFF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8531352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2304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DE7F1322-3D00-4E7E-9CD8-1D1E5784A2B5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1000" kern="1200" dirty="0"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227064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3F3C318E-14D8-4B1D-BAF7-8717CEB76BE5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943311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F1322-3D00-4E7E-9CD8-1D1E5784A2B5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3C318E-14D8-4B1D-BAF7-8717CEB76B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82269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F1322-3D00-4E7E-9CD8-1D1E5784A2B5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3C318E-14D8-4B1D-BAF7-8717CEB76B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01487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74320" y="6307672"/>
            <a:ext cx="274320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DE7F1322-3D00-4E7E-9CD8-1D1E5784A2B5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89960" y="6307672"/>
            <a:ext cx="521208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6307672"/>
            <a:ext cx="146304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F3C318E-14D8-4B1D-BAF7-8717CEB76B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76965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image" Target="../media/image19.svg"/><Relationship Id="rId18" Type="http://schemas.openxmlformats.org/officeDocument/2006/relationships/image" Target="../media/image24.png"/><Relationship Id="rId3" Type="http://schemas.openxmlformats.org/officeDocument/2006/relationships/image" Target="../media/image9.svg"/><Relationship Id="rId21" Type="http://schemas.openxmlformats.org/officeDocument/2006/relationships/image" Target="../media/image27.png"/><Relationship Id="rId7" Type="http://schemas.openxmlformats.org/officeDocument/2006/relationships/image" Target="../media/image13.svg"/><Relationship Id="rId12" Type="http://schemas.openxmlformats.org/officeDocument/2006/relationships/image" Target="../media/image18.png"/><Relationship Id="rId17" Type="http://schemas.openxmlformats.org/officeDocument/2006/relationships/image" Target="../media/image23.svg"/><Relationship Id="rId2" Type="http://schemas.openxmlformats.org/officeDocument/2006/relationships/image" Target="../media/image8.png"/><Relationship Id="rId16" Type="http://schemas.openxmlformats.org/officeDocument/2006/relationships/image" Target="../media/image22.png"/><Relationship Id="rId20" Type="http://schemas.openxmlformats.org/officeDocument/2006/relationships/image" Target="../media/image2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png"/><Relationship Id="rId11" Type="http://schemas.openxmlformats.org/officeDocument/2006/relationships/image" Target="../media/image17.svg"/><Relationship Id="rId5" Type="http://schemas.openxmlformats.org/officeDocument/2006/relationships/image" Target="../media/image11.svg"/><Relationship Id="rId15" Type="http://schemas.openxmlformats.org/officeDocument/2006/relationships/image" Target="../media/image21.svg"/><Relationship Id="rId10" Type="http://schemas.openxmlformats.org/officeDocument/2006/relationships/image" Target="../media/image16.png"/><Relationship Id="rId19" Type="http://schemas.openxmlformats.org/officeDocument/2006/relationships/image" Target="../media/image25.png"/><Relationship Id="rId4" Type="http://schemas.openxmlformats.org/officeDocument/2006/relationships/image" Target="../media/image10.png"/><Relationship Id="rId9" Type="http://schemas.openxmlformats.org/officeDocument/2006/relationships/image" Target="../media/image15.svg"/><Relationship Id="rId14" Type="http://schemas.openxmlformats.org/officeDocument/2006/relationships/image" Target="../media/image20.png"/><Relationship Id="rId22" Type="http://schemas.openxmlformats.org/officeDocument/2006/relationships/image" Target="../media/image28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image" Target="../media/image19.svg"/><Relationship Id="rId18" Type="http://schemas.openxmlformats.org/officeDocument/2006/relationships/image" Target="../media/image24.png"/><Relationship Id="rId3" Type="http://schemas.openxmlformats.org/officeDocument/2006/relationships/image" Target="../media/image9.svg"/><Relationship Id="rId21" Type="http://schemas.openxmlformats.org/officeDocument/2006/relationships/image" Target="../media/image27.png"/><Relationship Id="rId7" Type="http://schemas.openxmlformats.org/officeDocument/2006/relationships/image" Target="../media/image13.svg"/><Relationship Id="rId12" Type="http://schemas.openxmlformats.org/officeDocument/2006/relationships/image" Target="../media/image18.png"/><Relationship Id="rId17" Type="http://schemas.openxmlformats.org/officeDocument/2006/relationships/image" Target="../media/image23.svg"/><Relationship Id="rId2" Type="http://schemas.openxmlformats.org/officeDocument/2006/relationships/image" Target="../media/image8.png"/><Relationship Id="rId16" Type="http://schemas.openxmlformats.org/officeDocument/2006/relationships/image" Target="../media/image22.png"/><Relationship Id="rId20" Type="http://schemas.openxmlformats.org/officeDocument/2006/relationships/image" Target="../media/image2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png"/><Relationship Id="rId11" Type="http://schemas.openxmlformats.org/officeDocument/2006/relationships/image" Target="../media/image17.svg"/><Relationship Id="rId5" Type="http://schemas.openxmlformats.org/officeDocument/2006/relationships/image" Target="../media/image11.svg"/><Relationship Id="rId15" Type="http://schemas.openxmlformats.org/officeDocument/2006/relationships/image" Target="../media/image21.svg"/><Relationship Id="rId10" Type="http://schemas.openxmlformats.org/officeDocument/2006/relationships/image" Target="../media/image16.png"/><Relationship Id="rId19" Type="http://schemas.openxmlformats.org/officeDocument/2006/relationships/image" Target="../media/image25.png"/><Relationship Id="rId4" Type="http://schemas.openxmlformats.org/officeDocument/2006/relationships/image" Target="../media/image10.png"/><Relationship Id="rId9" Type="http://schemas.openxmlformats.org/officeDocument/2006/relationships/image" Target="../media/image15.svg"/><Relationship Id="rId14" Type="http://schemas.openxmlformats.org/officeDocument/2006/relationships/image" Target="../media/image20.png"/><Relationship Id="rId22" Type="http://schemas.openxmlformats.org/officeDocument/2006/relationships/image" Target="../media/image28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Introducing</a:t>
            </a:r>
            <a:br>
              <a:rPr lang="en-GB" dirty="0"/>
            </a:br>
            <a:r>
              <a:rPr lang="en-GB" dirty="0"/>
              <a:t>Mrs Hodge</a:t>
            </a:r>
          </a:p>
        </p:txBody>
      </p:sp>
    </p:spTree>
    <p:extLst>
      <p:ext uri="{BB962C8B-B14F-4D97-AF65-F5344CB8AC3E}">
        <p14:creationId xmlns:p14="http://schemas.microsoft.com/office/powerpoint/2010/main" val="31075985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1682" y="1989001"/>
            <a:ext cx="2364729" cy="3150262"/>
          </a:xfrm>
          <a:prstGeom prst="rect">
            <a:avLst/>
          </a:prstGeom>
        </p:spPr>
      </p:pic>
      <p:sp>
        <p:nvSpPr>
          <p:cNvPr id="5" name="Oval Callout 4"/>
          <p:cNvSpPr/>
          <p:nvPr/>
        </p:nvSpPr>
        <p:spPr>
          <a:xfrm>
            <a:off x="6576290" y="163993"/>
            <a:ext cx="3971637" cy="2272861"/>
          </a:xfrm>
          <a:prstGeom prst="wedgeEllipseCallout">
            <a:avLst>
              <a:gd name="adj1" fmla="val -33931"/>
              <a:gd name="adj2" fmla="val 7019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Hello. </a:t>
            </a:r>
          </a:p>
          <a:p>
            <a:pPr algn="ctr"/>
            <a:r>
              <a:rPr lang="en-GB" dirty="0"/>
              <a:t>I will be your new teacher in September, when you join Reception</a:t>
            </a:r>
          </a:p>
        </p:txBody>
      </p:sp>
      <p:sp>
        <p:nvSpPr>
          <p:cNvPr id="6" name="Oval Callout 5"/>
          <p:cNvSpPr/>
          <p:nvPr/>
        </p:nvSpPr>
        <p:spPr>
          <a:xfrm>
            <a:off x="1099127" y="4106475"/>
            <a:ext cx="3990109" cy="2502857"/>
          </a:xfrm>
          <a:prstGeom prst="wedgeEllipseCallout">
            <a:avLst>
              <a:gd name="adj1" fmla="val 36144"/>
              <a:gd name="adj2" fmla="val -6508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We have only met briefly but I thought you might like to know a little bit more about me.</a:t>
            </a:r>
          </a:p>
        </p:txBody>
      </p:sp>
    </p:spTree>
    <p:extLst>
      <p:ext uri="{BB962C8B-B14F-4D97-AF65-F5344CB8AC3E}">
        <p14:creationId xmlns:p14="http://schemas.microsoft.com/office/powerpoint/2010/main" val="33433771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1093" y="2107376"/>
            <a:ext cx="2436574" cy="3248766"/>
          </a:xfrm>
          <a:prstGeom prst="rect">
            <a:avLst/>
          </a:prstGeom>
        </p:spPr>
      </p:pic>
      <p:sp>
        <p:nvSpPr>
          <p:cNvPr id="5" name="Oval Callout 4"/>
          <p:cNvSpPr/>
          <p:nvPr/>
        </p:nvSpPr>
        <p:spPr>
          <a:xfrm>
            <a:off x="471054" y="363545"/>
            <a:ext cx="3971637" cy="2272861"/>
          </a:xfrm>
          <a:prstGeom prst="wedgeEllipseCallout">
            <a:avLst>
              <a:gd name="adj1" fmla="val 51650"/>
              <a:gd name="adj2" fmla="val 5313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My name is Mrs Hodge</a:t>
            </a:r>
          </a:p>
        </p:txBody>
      </p:sp>
      <p:sp>
        <p:nvSpPr>
          <p:cNvPr id="6" name="Oval Callout 5"/>
          <p:cNvSpPr/>
          <p:nvPr/>
        </p:nvSpPr>
        <p:spPr>
          <a:xfrm>
            <a:off x="7730839" y="3906924"/>
            <a:ext cx="3990109" cy="2502857"/>
          </a:xfrm>
          <a:prstGeom prst="wedgeEllipseCallout">
            <a:avLst>
              <a:gd name="adj1" fmla="val -58763"/>
              <a:gd name="adj2" fmla="val -3740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My favourite colour is red.</a:t>
            </a:r>
          </a:p>
        </p:txBody>
      </p:sp>
      <p:sp>
        <p:nvSpPr>
          <p:cNvPr id="7" name="Oval Callout 6"/>
          <p:cNvSpPr/>
          <p:nvPr/>
        </p:nvSpPr>
        <p:spPr>
          <a:xfrm>
            <a:off x="7730839" y="404336"/>
            <a:ext cx="3990109" cy="2502857"/>
          </a:xfrm>
          <a:prstGeom prst="wedgeEllipseCallout">
            <a:avLst>
              <a:gd name="adj1" fmla="val -55291"/>
              <a:gd name="adj2" fmla="val 3713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 love a Sunday morning treat of a coffee and a scone.</a:t>
            </a:r>
          </a:p>
        </p:txBody>
      </p:sp>
      <p:sp>
        <p:nvSpPr>
          <p:cNvPr id="11" name="Oval Callout 10"/>
          <p:cNvSpPr/>
          <p:nvPr/>
        </p:nvSpPr>
        <p:spPr>
          <a:xfrm>
            <a:off x="561393" y="4000469"/>
            <a:ext cx="3982031" cy="2368521"/>
          </a:xfrm>
          <a:prstGeom prst="wedgeEllipseCallout">
            <a:avLst>
              <a:gd name="adj1" fmla="val 52315"/>
              <a:gd name="adj2" fmla="val -5018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 have worked at St. Peter’s for 14 years, and I love it!</a:t>
            </a:r>
          </a:p>
        </p:txBody>
      </p:sp>
    </p:spTree>
    <p:extLst>
      <p:ext uri="{BB962C8B-B14F-4D97-AF65-F5344CB8AC3E}">
        <p14:creationId xmlns:p14="http://schemas.microsoft.com/office/powerpoint/2010/main" val="26159202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1615911" y="2587332"/>
            <a:ext cx="9070848" cy="457200"/>
          </a:xfrm>
        </p:spPr>
        <p:txBody>
          <a:bodyPr>
            <a:noAutofit/>
          </a:bodyPr>
          <a:lstStyle/>
          <a:p>
            <a:r>
              <a:rPr lang="en-GB" sz="2800" dirty="0"/>
              <a:t>In the Reception environment I love the garden, the making area and the book corner</a:t>
            </a:r>
            <a:r>
              <a:rPr lang="en-GB" sz="3600" dirty="0"/>
              <a:t>…</a:t>
            </a:r>
          </a:p>
          <a:p>
            <a:endParaRPr lang="en-GB" sz="3600" dirty="0"/>
          </a:p>
          <a:p>
            <a:endParaRPr lang="en-GB" sz="3600" dirty="0"/>
          </a:p>
          <a:p>
            <a:endParaRPr lang="en-GB" sz="3600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41305" y="1481741"/>
            <a:ext cx="829906" cy="1105591"/>
          </a:xfrm>
          <a:prstGeom prst="rect">
            <a:avLst/>
          </a:prstGeom>
        </p:spPr>
      </p:pic>
      <p:sp>
        <p:nvSpPr>
          <p:cNvPr id="10" name="Oval Callout 9"/>
          <p:cNvSpPr/>
          <p:nvPr/>
        </p:nvSpPr>
        <p:spPr>
          <a:xfrm>
            <a:off x="6410036" y="193964"/>
            <a:ext cx="3611419" cy="785091"/>
          </a:xfrm>
          <a:prstGeom prst="wedgeEllipseCallout">
            <a:avLst>
              <a:gd name="adj1" fmla="val 47198"/>
              <a:gd name="adj2" fmla="val 11897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What is your favourite activity?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63038">
            <a:off x="563028" y="4061177"/>
            <a:ext cx="2879760" cy="215982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67165">
            <a:off x="7879692" y="3921729"/>
            <a:ext cx="3251619" cy="243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14692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4387" y="2123590"/>
            <a:ext cx="9070848" cy="457200"/>
          </a:xfrm>
        </p:spPr>
        <p:txBody>
          <a:bodyPr>
            <a:noAutofit/>
          </a:bodyPr>
          <a:lstStyle/>
          <a:p>
            <a:r>
              <a:rPr lang="en-GB" sz="3600" dirty="0"/>
              <a:t>Can you guess which of these I like and don’t like?</a:t>
            </a:r>
          </a:p>
        </p:txBody>
      </p:sp>
      <p:pic>
        <p:nvPicPr>
          <p:cNvPr id="4" name="Content Placeholder 5" descr="Dog">
            <a:extLst>
              <a:ext uri="{FF2B5EF4-FFF2-40B4-BE49-F238E27FC236}">
                <a16:creationId xmlns:a16="http://schemas.microsoft.com/office/drawing/2014/main" id="{13A2549C-95C9-404E-A51B-EC0511F88B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554387" y="3242180"/>
            <a:ext cx="914400" cy="914400"/>
          </a:xfrm>
          <a:prstGeom prst="rect">
            <a:avLst/>
          </a:prstGeom>
        </p:spPr>
      </p:pic>
      <p:pic>
        <p:nvPicPr>
          <p:cNvPr id="5" name="Graphic 7" descr="Guitar">
            <a:extLst>
              <a:ext uri="{FF2B5EF4-FFF2-40B4-BE49-F238E27FC236}">
                <a16:creationId xmlns:a16="http://schemas.microsoft.com/office/drawing/2014/main" id="{702FDCB4-CA7D-47C7-80EB-C603A7889AD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566988" y="3778519"/>
            <a:ext cx="914400" cy="914400"/>
          </a:xfrm>
          <a:prstGeom prst="rect">
            <a:avLst/>
          </a:prstGeom>
        </p:spPr>
      </p:pic>
      <p:pic>
        <p:nvPicPr>
          <p:cNvPr id="6" name="Graphic 17" descr="Rain">
            <a:extLst>
              <a:ext uri="{FF2B5EF4-FFF2-40B4-BE49-F238E27FC236}">
                <a16:creationId xmlns:a16="http://schemas.microsoft.com/office/drawing/2014/main" id="{AB5C45E0-D51B-46F4-9BA0-19F56C7A9B3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563677" y="2784980"/>
            <a:ext cx="914400" cy="914400"/>
          </a:xfrm>
          <a:prstGeom prst="rect">
            <a:avLst/>
          </a:prstGeom>
        </p:spPr>
      </p:pic>
      <p:pic>
        <p:nvPicPr>
          <p:cNvPr id="7" name="Graphic 13" descr="Cycling">
            <a:extLst>
              <a:ext uri="{FF2B5EF4-FFF2-40B4-BE49-F238E27FC236}">
                <a16:creationId xmlns:a16="http://schemas.microsoft.com/office/drawing/2014/main" id="{DFF83EEE-D50D-4724-9DE8-A1725474426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7290961" y="3268362"/>
            <a:ext cx="914400" cy="914400"/>
          </a:xfrm>
          <a:prstGeom prst="rect">
            <a:avLst/>
          </a:prstGeom>
        </p:spPr>
      </p:pic>
      <p:pic>
        <p:nvPicPr>
          <p:cNvPr id="8" name="Graphic 15" descr="Soccer ball">
            <a:extLst>
              <a:ext uri="{FF2B5EF4-FFF2-40B4-BE49-F238E27FC236}">
                <a16:creationId xmlns:a16="http://schemas.microsoft.com/office/drawing/2014/main" id="{EE166CCA-FDF1-46A0-9079-A183E11CD641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3579589" y="4348800"/>
            <a:ext cx="914400" cy="914400"/>
          </a:xfrm>
          <a:prstGeom prst="rect">
            <a:avLst/>
          </a:prstGeom>
        </p:spPr>
      </p:pic>
      <p:pic>
        <p:nvPicPr>
          <p:cNvPr id="9" name="Graphic 11" descr="Apple">
            <a:extLst>
              <a:ext uri="{FF2B5EF4-FFF2-40B4-BE49-F238E27FC236}">
                <a16:creationId xmlns:a16="http://schemas.microsoft.com/office/drawing/2014/main" id="{039D75A0-B67D-4010-8DA5-6AA82356CD41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1554387" y="4571238"/>
            <a:ext cx="914400" cy="914400"/>
          </a:xfrm>
          <a:prstGeom prst="rect">
            <a:avLst/>
          </a:prstGeom>
        </p:spPr>
      </p:pic>
      <p:pic>
        <p:nvPicPr>
          <p:cNvPr id="10" name="Graphic 9" descr="Snake">
            <a:extLst>
              <a:ext uri="{FF2B5EF4-FFF2-40B4-BE49-F238E27FC236}">
                <a16:creationId xmlns:a16="http://schemas.microsoft.com/office/drawing/2014/main" id="{5FA5A279-2A51-4273-BB6A-FA15BD9EAC80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5061879" y="3399300"/>
            <a:ext cx="914400" cy="914400"/>
          </a:xfrm>
          <a:prstGeom prst="rect">
            <a:avLst/>
          </a:prstGeom>
        </p:spPr>
      </p:pic>
      <p:pic>
        <p:nvPicPr>
          <p:cNvPr id="11" name="Graphic 19" descr="Snowflake">
            <a:extLst>
              <a:ext uri="{FF2B5EF4-FFF2-40B4-BE49-F238E27FC236}">
                <a16:creationId xmlns:a16="http://schemas.microsoft.com/office/drawing/2014/main" id="{D1AA8AC3-F697-41B5-B342-709949319394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9563677" y="3903570"/>
            <a:ext cx="914400" cy="914400"/>
          </a:xfrm>
          <a:prstGeom prst="rect">
            <a:avLst/>
          </a:prstGeom>
        </p:spPr>
      </p:pic>
      <p:pic>
        <p:nvPicPr>
          <p:cNvPr id="12" name="Picture 11" descr="Free vector graphic: Cupcake, Muffin, &lt;strong&gt;Silhouette&lt;/strong&gt;, Black ...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3536" y="2875374"/>
            <a:ext cx="846073" cy="768075"/>
          </a:xfrm>
          <a:prstGeom prst="rect">
            <a:avLst/>
          </a:prstGeom>
        </p:spPr>
      </p:pic>
      <p:pic>
        <p:nvPicPr>
          <p:cNvPr id="13" name="Picture 12" descr="SVG &gt; shine bright &lt;strong&gt;sun&lt;/strong&gt; light - Free SVG Image &amp; Icon ...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2996" y="3073090"/>
            <a:ext cx="745158" cy="783410"/>
          </a:xfrm>
          <a:prstGeom prst="rect">
            <a:avLst/>
          </a:prstGeom>
        </p:spPr>
      </p:pic>
      <p:pic>
        <p:nvPicPr>
          <p:cNvPr id="14" name="Picture 13" descr="Free vector graphic: Cone, &lt;strong&gt;Ice Cream&lt;/strong&gt;, Black, Sweet - Free ..."/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1796" y="4408395"/>
            <a:ext cx="1053474" cy="957704"/>
          </a:xfrm>
          <a:prstGeom prst="rect">
            <a:avLst/>
          </a:prstGeom>
        </p:spPr>
      </p:pic>
      <p:pic>
        <p:nvPicPr>
          <p:cNvPr id="15" name="Picture 14" descr="File:&lt;strong&gt;Cat&lt;/strong&gt; &lt;strong&gt;silhouette&lt;/strong&gt;.svg - Wikipedia"/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97095" y="4084614"/>
            <a:ext cx="992982" cy="943824"/>
          </a:xfrm>
          <a:prstGeom prst="rect">
            <a:avLst/>
          </a:prstGeom>
        </p:spPr>
      </p:pic>
      <p:pic>
        <p:nvPicPr>
          <p:cNvPr id="16" name="Picture 15" descr="File:&lt;strong&gt;Silhouette&lt;/strong&gt; An-124.svg - Wikipedia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3859" y="4156580"/>
            <a:ext cx="1216891" cy="12168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34568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4387" y="2123590"/>
            <a:ext cx="9070848" cy="457200"/>
          </a:xfrm>
        </p:spPr>
        <p:txBody>
          <a:bodyPr>
            <a:noAutofit/>
          </a:bodyPr>
          <a:lstStyle/>
          <a:p>
            <a:r>
              <a:rPr lang="en-GB" sz="3600" dirty="0"/>
              <a:t>How many did you get right?</a:t>
            </a:r>
          </a:p>
          <a:p>
            <a:r>
              <a:rPr lang="en-GB" sz="3600" dirty="0"/>
              <a:t>I like…         I don’t like…</a:t>
            </a:r>
          </a:p>
        </p:txBody>
      </p:sp>
      <p:pic>
        <p:nvPicPr>
          <p:cNvPr id="4" name="Content Placeholder 5" descr="Dog">
            <a:extLst>
              <a:ext uri="{FF2B5EF4-FFF2-40B4-BE49-F238E27FC236}">
                <a16:creationId xmlns:a16="http://schemas.microsoft.com/office/drawing/2014/main" id="{13A2549C-95C9-404E-A51B-EC0511F88B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344527" y="3422077"/>
            <a:ext cx="914400" cy="914400"/>
          </a:xfrm>
          <a:prstGeom prst="rect">
            <a:avLst/>
          </a:prstGeom>
        </p:spPr>
      </p:pic>
      <p:pic>
        <p:nvPicPr>
          <p:cNvPr id="5" name="Graphic 7" descr="Guitar">
            <a:extLst>
              <a:ext uri="{FF2B5EF4-FFF2-40B4-BE49-F238E27FC236}">
                <a16:creationId xmlns:a16="http://schemas.microsoft.com/office/drawing/2014/main" id="{702FDCB4-CA7D-47C7-80EB-C603A7889AD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953615" y="3553949"/>
            <a:ext cx="914400" cy="914400"/>
          </a:xfrm>
          <a:prstGeom prst="rect">
            <a:avLst/>
          </a:prstGeom>
        </p:spPr>
      </p:pic>
      <p:pic>
        <p:nvPicPr>
          <p:cNvPr id="6" name="Graphic 17" descr="Rain">
            <a:extLst>
              <a:ext uri="{FF2B5EF4-FFF2-40B4-BE49-F238E27FC236}">
                <a16:creationId xmlns:a16="http://schemas.microsoft.com/office/drawing/2014/main" id="{AB5C45E0-D51B-46F4-9BA0-19F56C7A9B3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466811" y="3372614"/>
            <a:ext cx="914400" cy="914400"/>
          </a:xfrm>
          <a:prstGeom prst="rect">
            <a:avLst/>
          </a:prstGeom>
        </p:spPr>
      </p:pic>
      <p:pic>
        <p:nvPicPr>
          <p:cNvPr id="7" name="Graphic 13" descr="Cycling">
            <a:extLst>
              <a:ext uri="{FF2B5EF4-FFF2-40B4-BE49-F238E27FC236}">
                <a16:creationId xmlns:a16="http://schemas.microsoft.com/office/drawing/2014/main" id="{DFF83EEE-D50D-4724-9DE8-A1725474426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2210112" y="3829814"/>
            <a:ext cx="914400" cy="914400"/>
          </a:xfrm>
          <a:prstGeom prst="rect">
            <a:avLst/>
          </a:prstGeom>
        </p:spPr>
      </p:pic>
      <p:pic>
        <p:nvPicPr>
          <p:cNvPr id="8" name="Graphic 15" descr="Soccer ball">
            <a:extLst>
              <a:ext uri="{FF2B5EF4-FFF2-40B4-BE49-F238E27FC236}">
                <a16:creationId xmlns:a16="http://schemas.microsoft.com/office/drawing/2014/main" id="{EE166CCA-FDF1-46A0-9079-A183E11CD641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6105017" y="3720790"/>
            <a:ext cx="914400" cy="914400"/>
          </a:xfrm>
          <a:prstGeom prst="rect">
            <a:avLst/>
          </a:prstGeom>
        </p:spPr>
      </p:pic>
      <p:pic>
        <p:nvPicPr>
          <p:cNvPr id="9" name="Graphic 11" descr="Apple">
            <a:extLst>
              <a:ext uri="{FF2B5EF4-FFF2-40B4-BE49-F238E27FC236}">
                <a16:creationId xmlns:a16="http://schemas.microsoft.com/office/drawing/2014/main" id="{039D75A0-B67D-4010-8DA5-6AA82356CD41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1554387" y="4571238"/>
            <a:ext cx="914400" cy="914400"/>
          </a:xfrm>
          <a:prstGeom prst="rect">
            <a:avLst/>
          </a:prstGeom>
        </p:spPr>
      </p:pic>
      <p:pic>
        <p:nvPicPr>
          <p:cNvPr id="10" name="Graphic 9" descr="Snake">
            <a:extLst>
              <a:ext uri="{FF2B5EF4-FFF2-40B4-BE49-F238E27FC236}">
                <a16:creationId xmlns:a16="http://schemas.microsoft.com/office/drawing/2014/main" id="{5FA5A279-2A51-4273-BB6A-FA15BD9EAC80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6857407" y="4385036"/>
            <a:ext cx="914400" cy="914400"/>
          </a:xfrm>
          <a:prstGeom prst="rect">
            <a:avLst/>
          </a:prstGeom>
        </p:spPr>
      </p:pic>
      <p:pic>
        <p:nvPicPr>
          <p:cNvPr id="11" name="Graphic 19" descr="Snowflake">
            <a:extLst>
              <a:ext uri="{FF2B5EF4-FFF2-40B4-BE49-F238E27FC236}">
                <a16:creationId xmlns:a16="http://schemas.microsoft.com/office/drawing/2014/main" id="{D1AA8AC3-F697-41B5-B342-709949319394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2763977" y="4571238"/>
            <a:ext cx="914400" cy="914400"/>
          </a:xfrm>
          <a:prstGeom prst="rect">
            <a:avLst/>
          </a:prstGeom>
        </p:spPr>
      </p:pic>
      <p:pic>
        <p:nvPicPr>
          <p:cNvPr id="12" name="Picture 11" descr="Free vector graphic: Cupcake, Muffin, &lt;strong&gt;Silhouette&lt;/strong&gt;, Black ...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2858" y="3336752"/>
            <a:ext cx="846073" cy="768075"/>
          </a:xfrm>
          <a:prstGeom prst="rect">
            <a:avLst/>
          </a:prstGeom>
        </p:spPr>
      </p:pic>
      <p:pic>
        <p:nvPicPr>
          <p:cNvPr id="13" name="Picture 12" descr="SVG &gt; shine bright &lt;strong&gt;sun&lt;/strong&gt; light - Free SVG Image &amp; Icon ...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387" y="3302862"/>
            <a:ext cx="745158" cy="783410"/>
          </a:xfrm>
          <a:prstGeom prst="rect">
            <a:avLst/>
          </a:prstGeom>
        </p:spPr>
      </p:pic>
      <p:pic>
        <p:nvPicPr>
          <p:cNvPr id="14" name="Picture 13" descr="Free vector graphic: Cone, &lt;strong&gt;Ice Cream&lt;/strong&gt;, Black, Sweet - Free ..."/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1024" y="4104827"/>
            <a:ext cx="1053474" cy="957704"/>
          </a:xfrm>
          <a:prstGeom prst="rect">
            <a:avLst/>
          </a:prstGeom>
        </p:spPr>
      </p:pic>
      <p:pic>
        <p:nvPicPr>
          <p:cNvPr id="15" name="Picture 14" descr="File:&lt;strong&gt;Cat&lt;/strong&gt; &lt;strong&gt;silhouette&lt;/strong&gt;.svg - Wikipedia"/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16135" y="4463429"/>
            <a:ext cx="992982" cy="943824"/>
          </a:xfrm>
          <a:prstGeom prst="rect">
            <a:avLst/>
          </a:prstGeom>
        </p:spPr>
      </p:pic>
      <p:pic>
        <p:nvPicPr>
          <p:cNvPr id="16" name="Picture 15" descr="File:&lt;strong&gt;Silhouette&lt;/strong&gt; An-124.svg - Wikipedia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4873" y="4209524"/>
            <a:ext cx="1216891" cy="12168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43367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2100" y="1966571"/>
            <a:ext cx="9070848" cy="457201"/>
          </a:xfrm>
        </p:spPr>
        <p:txBody>
          <a:bodyPr>
            <a:noAutofit/>
          </a:bodyPr>
          <a:lstStyle/>
          <a:p>
            <a:r>
              <a:rPr lang="en-GB" sz="3200" dirty="0"/>
              <a:t>I live with Mr Hodge and my 2 children , Poppy who is 19 and Stanley is 16- they used to go to St Peter’s when they were little.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5951" y="3460478"/>
            <a:ext cx="1446997" cy="1929329"/>
          </a:xfrm>
          <a:prstGeom prst="rect">
            <a:avLst/>
          </a:prstGeom>
        </p:spPr>
      </p:pic>
      <p:sp>
        <p:nvSpPr>
          <p:cNvPr id="9" name="Oval Callout 8"/>
          <p:cNvSpPr/>
          <p:nvPr/>
        </p:nvSpPr>
        <p:spPr>
          <a:xfrm>
            <a:off x="4739425" y="3942574"/>
            <a:ext cx="3685049" cy="1325743"/>
          </a:xfrm>
          <a:prstGeom prst="wedgeEllipseCallout">
            <a:avLst>
              <a:gd name="adj1" fmla="val 70614"/>
              <a:gd name="adj2" fmla="val -1897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We love to sit in our garden under our blossom tree. </a:t>
            </a:r>
          </a:p>
        </p:txBody>
      </p:sp>
    </p:spTree>
    <p:extLst>
      <p:ext uri="{BB962C8B-B14F-4D97-AF65-F5344CB8AC3E}">
        <p14:creationId xmlns:p14="http://schemas.microsoft.com/office/powerpoint/2010/main" val="27890737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2100" y="1966571"/>
            <a:ext cx="9070848" cy="457201"/>
          </a:xfrm>
        </p:spPr>
        <p:txBody>
          <a:bodyPr>
            <a:noAutofit/>
          </a:bodyPr>
          <a:lstStyle/>
          <a:p>
            <a:r>
              <a:rPr lang="en-GB" sz="3600" dirty="0"/>
              <a:t>I don’t have any pets – if I did I would like one of these.</a:t>
            </a:r>
          </a:p>
        </p:txBody>
      </p:sp>
      <p:pic>
        <p:nvPicPr>
          <p:cNvPr id="6" name="Content Placeholder 7">
            <a:extLst>
              <a:ext uri="{FF2B5EF4-FFF2-40B4-BE49-F238E27FC236}">
                <a16:creationId xmlns:a16="http://schemas.microsoft.com/office/drawing/2014/main" id="{5B6869CE-4C6A-4C22-81EB-F082EFA5A8C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090" y="2917477"/>
            <a:ext cx="1470889" cy="22149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16475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2100" y="2100563"/>
            <a:ext cx="9070848" cy="457201"/>
          </a:xfrm>
        </p:spPr>
        <p:txBody>
          <a:bodyPr>
            <a:noAutofit/>
          </a:bodyPr>
          <a:lstStyle/>
          <a:p>
            <a:r>
              <a:rPr lang="en-GB" sz="2800" dirty="0"/>
              <a:t>We like all different types of crafts in my family. I  taught myself to knit and crochet. I sew, and I like using my sketch </a:t>
            </a:r>
            <a:r>
              <a:rPr lang="en-GB" sz="2800"/>
              <a:t>book. </a:t>
            </a:r>
            <a:endParaRPr lang="en-GB" sz="2800" dirty="0"/>
          </a:p>
          <a:p>
            <a:endParaRPr lang="en-GB" sz="3600" dirty="0"/>
          </a:p>
          <a:p>
            <a:r>
              <a:rPr lang="en-GB" sz="3600" dirty="0"/>
              <a:t>We all love Lego.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2100" y="3335628"/>
            <a:ext cx="1893942" cy="207993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62466" y="3085226"/>
            <a:ext cx="1670482" cy="22273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14063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7440" y="1780494"/>
            <a:ext cx="2740576" cy="3650961"/>
          </a:xfrm>
          <a:prstGeom prst="rect">
            <a:avLst/>
          </a:prstGeom>
        </p:spPr>
      </p:pic>
      <p:sp>
        <p:nvSpPr>
          <p:cNvPr id="5" name="Oval Callout 4"/>
          <p:cNvSpPr/>
          <p:nvPr/>
        </p:nvSpPr>
        <p:spPr>
          <a:xfrm>
            <a:off x="6576290" y="249382"/>
            <a:ext cx="3953165" cy="2187472"/>
          </a:xfrm>
          <a:prstGeom prst="wedgeEllipseCallout">
            <a:avLst>
              <a:gd name="adj1" fmla="val -33931"/>
              <a:gd name="adj2" fmla="val 7019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 am really looking forward to meeting you properly soon.</a:t>
            </a:r>
          </a:p>
        </p:txBody>
      </p:sp>
      <p:sp>
        <p:nvSpPr>
          <p:cNvPr id="7" name="Oval Callout 6"/>
          <p:cNvSpPr/>
          <p:nvPr/>
        </p:nvSpPr>
        <p:spPr>
          <a:xfrm>
            <a:off x="1559054" y="4484728"/>
            <a:ext cx="4269091" cy="1893455"/>
          </a:xfrm>
          <a:prstGeom prst="wedgeEllipseCallout">
            <a:avLst>
              <a:gd name="adj1" fmla="val 28063"/>
              <a:gd name="adj2" fmla="val -7311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 will putting things on our new class page to help you with your transition to school.</a:t>
            </a:r>
          </a:p>
        </p:txBody>
      </p:sp>
      <p:sp>
        <p:nvSpPr>
          <p:cNvPr id="8" name="Cloud Callout 7"/>
          <p:cNvSpPr/>
          <p:nvPr/>
        </p:nvSpPr>
        <p:spPr>
          <a:xfrm>
            <a:off x="1099127" y="249382"/>
            <a:ext cx="3352800" cy="1841881"/>
          </a:xfrm>
          <a:prstGeom prst="cloudCallout">
            <a:avLst>
              <a:gd name="adj1" fmla="val 50241"/>
              <a:gd name="adj2" fmla="val 5698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 wonder what you are looking forward to?</a:t>
            </a:r>
          </a:p>
        </p:txBody>
      </p:sp>
    </p:spTree>
    <p:extLst>
      <p:ext uri="{BB962C8B-B14F-4D97-AF65-F5344CB8AC3E}">
        <p14:creationId xmlns:p14="http://schemas.microsoft.com/office/powerpoint/2010/main" val="8069087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">
  <a:themeElements>
    <a:clrScheme name="Savon">
      <a:dk1>
        <a:sysClr val="windowText" lastClr="000000"/>
      </a:dk1>
      <a:lt1>
        <a:sysClr val="window" lastClr="FFFFFF"/>
      </a:lt1>
      <a:dk2>
        <a:srgbClr val="1485A4"/>
      </a:dk2>
      <a:lt2>
        <a:srgbClr val="E3DED1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F49100"/>
      </a:hlink>
      <a:folHlink>
        <a:srgbClr val="739D9B"/>
      </a:folHlink>
    </a:clrScheme>
    <a:fontScheme name="Savon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2000"/>
                <a:satMod val="160000"/>
              </a:schemeClr>
            </a:gs>
            <a:gs pos="77000">
              <a:schemeClr val="phClr">
                <a:tint val="100000"/>
                <a:shade val="73000"/>
                <a:satMod val="155000"/>
              </a:schemeClr>
            </a:gs>
            <a:gs pos="100000">
              <a:schemeClr val="phClr">
                <a:tint val="100000"/>
                <a:shade val="67000"/>
                <a:satMod val="145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C20BADFE-D095-436F-9677-9264042809F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TM03457510[[fn=Savon]]</Template>
  <TotalTime>300</TotalTime>
  <Words>259</Words>
  <Application>Microsoft Office PowerPoint</Application>
  <PresentationFormat>Widescreen</PresentationFormat>
  <Paragraphs>23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Century Gothic</vt:lpstr>
      <vt:lpstr>Garamond</vt:lpstr>
      <vt:lpstr>Savon</vt:lpstr>
      <vt:lpstr>Introducing Mrs Hodge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Introducing Miss Sunshine</dc:title>
  <dc:creator>Senco</dc:creator>
  <cp:lastModifiedBy>Caroline Hodge</cp:lastModifiedBy>
  <cp:revision>18</cp:revision>
  <dcterms:created xsi:type="dcterms:W3CDTF">2020-06-10T15:52:55Z</dcterms:created>
  <dcterms:modified xsi:type="dcterms:W3CDTF">2024-09-03T21:42:28Z</dcterms:modified>
</cp:coreProperties>
</file>